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8" r:id="rId3"/>
    <p:sldId id="273" r:id="rId4"/>
    <p:sldId id="259" r:id="rId5"/>
    <p:sldId id="260" r:id="rId6"/>
    <p:sldId id="261" r:id="rId7"/>
    <p:sldId id="262" r:id="rId8"/>
    <p:sldId id="263" r:id="rId9"/>
    <p:sldId id="268" r:id="rId10"/>
    <p:sldId id="264" r:id="rId11"/>
    <p:sldId id="265" r:id="rId12"/>
    <p:sldId id="270" r:id="rId13"/>
    <p:sldId id="267" r:id="rId14"/>
    <p:sldId id="269" r:id="rId15"/>
    <p:sldId id="271" r:id="rId16"/>
    <p:sldId id="272" r:id="rId17"/>
    <p:sldId id="275" r:id="rId18"/>
    <p:sldId id="274"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8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14.12.2021</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14.12.2021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14.12.2021</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14.12.2021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ru-RU" smtClean="0"/>
              <a:t>Образец текста</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14.12.2021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14.12.2021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14.12.2021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14.12.2021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14.12.2021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B19B0651-EE4F-4900-A07F-96A6BFA9D0F0}" type="slidenum">
              <a:rPr lang="ru-RU" smtClean="0"/>
              <a:t>‹#›</a:t>
            </a:fld>
            <a:endParaRPr lang="ru-RU"/>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ru-RU" smtClean="0"/>
              <a:t>Образец заголовка</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14.12.2021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14.12.2021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B4C71EC6-210F-42DE-9C53-41977AD35B3D}" type="datetimeFigureOut">
              <a:rPr lang="ru-RU" smtClean="0"/>
              <a:t>14.12.2021</a:t>
            </a:fld>
            <a:endParaRPr lang="ru-RU"/>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ru-RU"/>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B19B0651-EE4F-4900-A07F-96A6BFA9D0F0}" type="slidenum">
              <a:rPr lang="ru-RU" smtClean="0"/>
              <a:t>‹#›</a:t>
            </a:fld>
            <a:endParaRPr lang="ru-RU"/>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404664"/>
            <a:ext cx="8424936" cy="1584176"/>
          </a:xfrm>
        </p:spPr>
        <p:txBody>
          <a:bodyPr>
            <a:normAutofit fontScale="90000"/>
          </a:bodyPr>
          <a:lstStyle/>
          <a:p>
            <a:pPr algn="ctr"/>
            <a:r>
              <a:rPr lang="ru-RU" sz="2200" dirty="0"/>
              <a:t/>
            </a:r>
            <a:br>
              <a:rPr lang="ru-RU" sz="2200" dirty="0"/>
            </a:br>
            <a:r>
              <a:rPr lang="ru-RU" sz="2200" dirty="0" err="1">
                <a:latin typeface="Times New Roman" panose="02020603050405020304" pitchFamily="18" charset="0"/>
                <a:cs typeface="Times New Roman" panose="02020603050405020304" pitchFamily="18" charset="0"/>
              </a:rPr>
              <a:t>Д.Серікбаев</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атындағы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Шығыс</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Қазақстан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техникалық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университеті</a:t>
            </a:r>
            <a:r>
              <a:rPr lang="ru-RU" sz="2200" dirty="0">
                <a:latin typeface="Times New Roman" panose="02020603050405020304" pitchFamily="18" charset="0"/>
                <a:cs typeface="Times New Roman" panose="02020603050405020304" pitchFamily="18" charset="0"/>
              </a:rPr>
              <a:t/>
            </a:r>
            <a:br>
              <a:rPr lang="ru-RU" sz="2200" dirty="0">
                <a:latin typeface="Times New Roman" panose="02020603050405020304" pitchFamily="18" charset="0"/>
                <a:cs typeface="Times New Roman" panose="02020603050405020304" pitchFamily="18" charset="0"/>
              </a:rPr>
            </a:br>
            <a:r>
              <a:rPr lang="ru-RU" sz="2200" dirty="0">
                <a:latin typeface="Times New Roman" panose="02020603050405020304" pitchFamily="18" charset="0"/>
                <a:cs typeface="Times New Roman" panose="02020603050405020304" pitchFamily="18" charset="0"/>
              </a:rPr>
              <a:t>Металлургия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пайдалы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қазбаларды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байыту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мектебі</a:t>
            </a:r>
            <a:r>
              <a:rPr lang="en-US" dirty="0" smtClean="0"/>
              <a:t/>
            </a:r>
            <a:br>
              <a:rPr lang="en-US" dirty="0" smtClean="0"/>
            </a:br>
            <a:endParaRPr lang="ru-RU" dirty="0"/>
          </a:p>
        </p:txBody>
      </p:sp>
      <p:sp>
        <p:nvSpPr>
          <p:cNvPr id="3" name="Подзаголовок 2"/>
          <p:cNvSpPr>
            <a:spLocks noGrp="1"/>
          </p:cNvSpPr>
          <p:nvPr>
            <p:ph type="subTitle" idx="1"/>
          </p:nvPr>
        </p:nvSpPr>
        <p:spPr>
          <a:xfrm>
            <a:off x="755576" y="2420888"/>
            <a:ext cx="8173416" cy="2808312"/>
          </a:xfrm>
        </p:spPr>
        <p:txBody>
          <a:bodyPr>
            <a:noAutofit/>
          </a:bodyPr>
          <a:lstStyle/>
          <a:p>
            <a:pPr algn="ctr"/>
            <a:r>
              <a:rPr lang="kk-KZ" sz="4400" b="1" i="1" dirty="0">
                <a:latin typeface="Times New Roman" panose="02020603050405020304" pitchFamily="18" charset="0"/>
                <a:cs typeface="Times New Roman" panose="02020603050405020304" pitchFamily="18" charset="0"/>
              </a:rPr>
              <a:t>Сульфаттық </a:t>
            </a:r>
            <a:r>
              <a:rPr lang="kk-KZ" sz="4400" b="1" i="1" dirty="0" smtClean="0">
                <a:latin typeface="Times New Roman" panose="02020603050405020304" pitchFamily="18" charset="0"/>
                <a:cs typeface="Times New Roman" panose="02020603050405020304" pitchFamily="18" charset="0"/>
              </a:rPr>
              <a:t> мырыш </a:t>
            </a:r>
            <a:r>
              <a:rPr lang="kk-KZ" sz="4400" b="1" i="1" dirty="0">
                <a:latin typeface="Times New Roman" panose="02020603050405020304" pitchFamily="18" charset="0"/>
                <a:cs typeface="Times New Roman" panose="02020603050405020304" pitchFamily="18" charset="0"/>
              </a:rPr>
              <a:t>ерітінділерін тазарту</a:t>
            </a:r>
            <a:endParaRPr lang="ru-RU" sz="4400" i="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283968" y="5805264"/>
            <a:ext cx="4645024" cy="707886"/>
          </a:xfrm>
          <a:prstGeom prst="rect">
            <a:avLst/>
          </a:prstGeom>
          <a:noFill/>
        </p:spPr>
        <p:txBody>
          <a:bodyPr wrap="square" rtlCol="0">
            <a:spAutoFit/>
          </a:bodyPr>
          <a:lstStyle/>
          <a:p>
            <a:r>
              <a:rPr lang="kk-KZ" sz="2000" dirty="0" smtClean="0">
                <a:latin typeface="Times New Roman" panose="02020603050405020304" pitchFamily="18" charset="0"/>
                <a:cs typeface="Times New Roman" panose="02020603050405020304" pitchFamily="18" charset="0"/>
              </a:rPr>
              <a:t>Орындаған: 20-ММТ-2п магистранты Сейдахметова Шолпан Әленқызы</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7370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620688"/>
            <a:ext cx="8280920" cy="5832648"/>
          </a:xfrm>
        </p:spPr>
        <p:txBody>
          <a:bodyPr>
            <a:normAutofit/>
          </a:bodyPr>
          <a:lstStyle/>
          <a:p>
            <a:pPr algn="just"/>
            <a:r>
              <a:rPr lang="ru-RU" sz="2800" b="0" dirty="0" err="1">
                <a:latin typeface="Times New Roman" panose="02020603050405020304" pitchFamily="18" charset="0"/>
                <a:cs typeface="Times New Roman" panose="02020603050405020304" pitchFamily="18" charset="0"/>
              </a:rPr>
              <a:t>Тазалаудың</a:t>
            </a:r>
            <a:r>
              <a:rPr lang="ru-RU" sz="2800" b="0" dirty="0">
                <a:latin typeface="Times New Roman" panose="02020603050405020304" pitchFamily="18" charset="0"/>
                <a:cs typeface="Times New Roman" panose="02020603050405020304" pitchFamily="18" charset="0"/>
              </a:rPr>
              <a:t>  </a:t>
            </a:r>
            <a:r>
              <a:rPr lang="ru-RU" sz="2800" b="0" dirty="0" err="1">
                <a:latin typeface="Times New Roman" panose="02020603050405020304" pitchFamily="18" charset="0"/>
                <a:cs typeface="Times New Roman" panose="02020603050405020304" pitchFamily="18" charset="0"/>
              </a:rPr>
              <a:t>мақсаты</a:t>
            </a:r>
            <a:r>
              <a:rPr lang="ru-RU" sz="2800" b="0" dirty="0">
                <a:latin typeface="Times New Roman" panose="02020603050405020304" pitchFamily="18" charset="0"/>
                <a:cs typeface="Times New Roman" panose="02020603050405020304" pitchFamily="18" charset="0"/>
              </a:rPr>
              <a:t> электролиз </a:t>
            </a:r>
            <a:r>
              <a:rPr lang="ru-RU" sz="2800" b="0" dirty="0" err="1">
                <a:latin typeface="Times New Roman" panose="02020603050405020304" pitchFamily="18" charset="0"/>
                <a:cs typeface="Times New Roman" panose="02020603050405020304" pitchFamily="18" charset="0"/>
              </a:rPr>
              <a:t>кезінде</a:t>
            </a:r>
            <a:r>
              <a:rPr lang="ru-RU" sz="2800" b="0" dirty="0">
                <a:latin typeface="Times New Roman" panose="02020603050405020304" pitchFamily="18" charset="0"/>
                <a:cs typeface="Times New Roman" panose="02020603050405020304" pitchFamily="18" charset="0"/>
              </a:rPr>
              <a:t> </a:t>
            </a:r>
            <a:r>
              <a:rPr lang="ru-RU" sz="2800" b="0" dirty="0" err="1">
                <a:latin typeface="Times New Roman" panose="02020603050405020304" pitchFamily="18" charset="0"/>
                <a:cs typeface="Times New Roman" panose="02020603050405020304" pitchFamily="18" charset="0"/>
              </a:rPr>
              <a:t>кедергі</a:t>
            </a:r>
            <a:r>
              <a:rPr lang="ru-RU" sz="2800" b="0" dirty="0">
                <a:latin typeface="Times New Roman" panose="02020603050405020304" pitchFamily="18" charset="0"/>
                <a:cs typeface="Times New Roman" panose="02020603050405020304" pitchFamily="18" charset="0"/>
              </a:rPr>
              <a:t> </a:t>
            </a:r>
            <a:r>
              <a:rPr lang="ru-RU" sz="2800" b="0" dirty="0" err="1">
                <a:latin typeface="Times New Roman" panose="02020603050405020304" pitchFamily="18" charset="0"/>
                <a:cs typeface="Times New Roman" panose="02020603050405020304" pitchFamily="18" charset="0"/>
              </a:rPr>
              <a:t>жасайтын</a:t>
            </a:r>
            <a:r>
              <a:rPr lang="ru-RU" sz="2800" b="0" dirty="0">
                <a:latin typeface="Times New Roman" panose="02020603050405020304" pitchFamily="18" charset="0"/>
                <a:cs typeface="Times New Roman" panose="02020603050405020304" pitchFamily="18" charset="0"/>
              </a:rPr>
              <a:t> </a:t>
            </a:r>
            <a:r>
              <a:rPr lang="kk-KZ" sz="2800" b="0" dirty="0">
                <a:latin typeface="Times New Roman" panose="02020603050405020304" pitchFamily="18" charset="0"/>
                <a:cs typeface="Times New Roman" panose="02020603050405020304" pitchFamily="18" charset="0"/>
              </a:rPr>
              <a:t>бағалы компоненттер </a:t>
            </a:r>
            <a:r>
              <a:rPr lang="kk-KZ" sz="2800" b="0" dirty="0" smtClean="0">
                <a:latin typeface="Times New Roman" panose="02020603050405020304" pitchFamily="18" charset="0"/>
                <a:cs typeface="Times New Roman" panose="02020603050405020304" pitchFamily="18" charset="0"/>
              </a:rPr>
              <a:t>бар </a:t>
            </a:r>
            <a:r>
              <a:rPr lang="ru-RU" sz="2800" b="0" dirty="0" err="1" smtClean="0">
                <a:latin typeface="Times New Roman" panose="02020603050405020304" pitchFamily="18" charset="0"/>
                <a:cs typeface="Times New Roman" panose="02020603050405020304" pitchFamily="18" charset="0"/>
              </a:rPr>
              <a:t>қоспалардан</a:t>
            </a:r>
            <a:r>
              <a:rPr lang="ru-RU" sz="2800" b="0" dirty="0" smtClean="0">
                <a:latin typeface="Times New Roman" panose="02020603050405020304" pitchFamily="18" charset="0"/>
                <a:cs typeface="Times New Roman" panose="02020603050405020304" pitchFamily="18" charset="0"/>
              </a:rPr>
              <a:t> </a:t>
            </a:r>
            <a:r>
              <a:rPr lang="ru-RU" sz="2800" b="0" dirty="0" err="1">
                <a:latin typeface="Times New Roman" panose="02020603050405020304" pitchFamily="18" charset="0"/>
                <a:cs typeface="Times New Roman" panose="02020603050405020304" pitchFamily="18" charset="0"/>
              </a:rPr>
              <a:t>тазартылған</a:t>
            </a:r>
            <a:r>
              <a:rPr lang="ru-RU" sz="2800" b="0" dirty="0">
                <a:latin typeface="Times New Roman" panose="02020603050405020304" pitchFamily="18" charset="0"/>
                <a:cs typeface="Times New Roman" panose="02020603050405020304" pitchFamily="18" charset="0"/>
              </a:rPr>
              <a:t> </a:t>
            </a:r>
            <a:r>
              <a:rPr lang="ru-RU" sz="2800" b="0" dirty="0" err="1">
                <a:latin typeface="Times New Roman" panose="02020603050405020304" pitchFamily="18" charset="0"/>
                <a:cs typeface="Times New Roman" panose="02020603050405020304" pitchFamily="18" charset="0"/>
              </a:rPr>
              <a:t>ерітінді</a:t>
            </a:r>
            <a:r>
              <a:rPr lang="ru-RU" sz="2800" b="0" dirty="0">
                <a:latin typeface="Times New Roman" panose="02020603050405020304" pitchFamily="18" charset="0"/>
                <a:cs typeface="Times New Roman" panose="02020603050405020304" pitchFamily="18" charset="0"/>
              </a:rPr>
              <a:t> </a:t>
            </a:r>
            <a:r>
              <a:rPr lang="ru-RU" sz="2800" b="0" dirty="0" err="1">
                <a:latin typeface="Times New Roman" panose="02020603050405020304" pitchFamily="18" charset="0"/>
                <a:cs typeface="Times New Roman" panose="02020603050405020304" pitchFamily="18" charset="0"/>
              </a:rPr>
              <a:t>алу</a:t>
            </a:r>
            <a:r>
              <a:rPr lang="ru-RU" sz="2800" b="0" dirty="0" smtClean="0">
                <a:latin typeface="Times New Roman" panose="02020603050405020304" pitchFamily="18" charset="0"/>
                <a:cs typeface="Times New Roman" panose="02020603050405020304" pitchFamily="18" charset="0"/>
              </a:rPr>
              <a:t>.</a:t>
            </a:r>
          </a:p>
          <a:p>
            <a:pPr algn="just"/>
            <a:r>
              <a:rPr lang="kk-KZ" sz="2800" b="0" dirty="0" smtClean="0">
                <a:latin typeface="Times New Roman" panose="02020603050405020304" pitchFamily="18" charset="0"/>
                <a:cs typeface="Times New Roman" panose="02020603050405020304" pitchFamily="18" charset="0"/>
              </a:rPr>
              <a:t>Олар </a:t>
            </a:r>
            <a:r>
              <a:rPr lang="kk-KZ" sz="2800" b="0" dirty="0">
                <a:latin typeface="Times New Roman" panose="02020603050405020304" pitchFamily="18" charset="0"/>
                <a:cs typeface="Times New Roman" panose="02020603050405020304" pitchFamily="18" charset="0"/>
              </a:rPr>
              <a:t>келесі топтарға бөлінеді:</a:t>
            </a:r>
            <a:endParaRPr lang="ru-RU" sz="2800" b="0" dirty="0">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n-US" sz="2800" b="0" dirty="0" smtClean="0">
                <a:latin typeface="Times New Roman" panose="02020603050405020304" pitchFamily="18" charset="0"/>
                <a:cs typeface="Times New Roman" panose="02020603050405020304" pitchFamily="18" charset="0"/>
              </a:rPr>
              <a:t>Fe</a:t>
            </a:r>
            <a:r>
              <a:rPr lang="en-US" sz="2800" b="0" dirty="0">
                <a:latin typeface="Times New Roman" panose="02020603050405020304" pitchFamily="18" charset="0"/>
                <a:cs typeface="Times New Roman" panose="02020603050405020304" pitchFamily="18" charset="0"/>
              </a:rPr>
              <a:t>, Al, As, Sb, Ge, In, SiO</a:t>
            </a:r>
            <a:r>
              <a:rPr lang="en-US" sz="2800" b="0" baseline="-25000" dirty="0">
                <a:latin typeface="Times New Roman" panose="02020603050405020304" pitchFamily="18" charset="0"/>
                <a:cs typeface="Times New Roman" panose="02020603050405020304" pitchFamily="18" charset="0"/>
              </a:rPr>
              <a:t>2</a:t>
            </a:r>
            <a:r>
              <a:rPr lang="en-US" sz="2800" b="0" dirty="0">
                <a:latin typeface="Times New Roman" panose="02020603050405020304" pitchFamily="18" charset="0"/>
                <a:cs typeface="Times New Roman" panose="02020603050405020304" pitchFamily="18" charset="0"/>
              </a:rPr>
              <a:t>;</a:t>
            </a:r>
            <a:endParaRPr lang="ru-RU" sz="2800" b="0" dirty="0">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n-US" sz="2800" b="0" dirty="0">
                <a:latin typeface="Times New Roman" panose="02020603050405020304" pitchFamily="18" charset="0"/>
                <a:cs typeface="Times New Roman" panose="02020603050405020304" pitchFamily="18" charset="0"/>
              </a:rPr>
              <a:t>Cu, Cd, Co, Ni, Tl;</a:t>
            </a:r>
            <a:endParaRPr lang="ru-RU" sz="2800" b="0" dirty="0">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n-US" sz="2800" b="0" dirty="0">
                <a:latin typeface="Times New Roman" panose="02020603050405020304" pitchFamily="18" charset="0"/>
                <a:cs typeface="Times New Roman" panose="02020603050405020304" pitchFamily="18" charset="0"/>
              </a:rPr>
              <a:t>Cl, F;</a:t>
            </a:r>
            <a:endParaRPr lang="ru-RU" sz="2800" b="0" dirty="0">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n-US" sz="2800" b="0" dirty="0">
                <a:latin typeface="Times New Roman" panose="02020603050405020304" pitchFamily="18" charset="0"/>
                <a:cs typeface="Times New Roman" panose="02020603050405020304" pitchFamily="18" charset="0"/>
              </a:rPr>
              <a:t>K, Na, Mg, </a:t>
            </a:r>
            <a:r>
              <a:rPr lang="en-US" sz="2800" b="0" dirty="0" err="1">
                <a:latin typeface="Times New Roman" panose="02020603050405020304" pitchFamily="18" charset="0"/>
                <a:cs typeface="Times New Roman" panose="02020603050405020304" pitchFamily="18" charset="0"/>
              </a:rPr>
              <a:t>Mn</a:t>
            </a:r>
            <a:r>
              <a:rPr lang="en-US" sz="2800" b="0" dirty="0">
                <a:latin typeface="Times New Roman" panose="02020603050405020304" pitchFamily="18" charset="0"/>
                <a:cs typeface="Times New Roman" panose="02020603050405020304" pitchFamily="18" charset="0"/>
              </a:rPr>
              <a:t>.</a:t>
            </a:r>
            <a:endParaRPr lang="ru-RU" sz="2800" b="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597784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568952" cy="1440160"/>
          </a:xfrm>
        </p:spPr>
        <p:txBody>
          <a:bodyPr>
            <a:normAutofit/>
          </a:bodyPr>
          <a:lstStyle/>
          <a:p>
            <a:r>
              <a:rPr lang="ru-RU" b="1" dirty="0" err="1">
                <a:latin typeface="Times New Roman" panose="02020603050405020304" pitchFamily="18" charset="0"/>
                <a:cs typeface="Times New Roman" panose="02020603050405020304" pitchFamily="18" charset="0"/>
              </a:rPr>
              <a:t>Ерітінділерді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қоспалардан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тазарту</a:t>
            </a:r>
            <a:r>
              <a:rPr lang="ru-RU" b="1" dirty="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әдістері</a:t>
            </a:r>
            <a:r>
              <a:rPr lang="ru-RU" b="1" dirty="0" smtClean="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752600"/>
            <a:ext cx="8291264" cy="4916760"/>
          </a:xfrm>
        </p:spPr>
        <p:txBody>
          <a:bodyPr>
            <a:normAutofit/>
          </a:bodyPr>
          <a:lstStyle/>
          <a:p>
            <a:pPr algn="just"/>
            <a:r>
              <a:rPr lang="kk-KZ" sz="2800" b="0" dirty="0">
                <a:latin typeface="Times New Roman" panose="02020603050405020304" pitchFamily="18" charset="0"/>
                <a:cs typeface="Times New Roman" panose="02020603050405020304" pitchFamily="18" charset="0"/>
              </a:rPr>
              <a:t>1-ші топ қоспалары гидролиттік жолмен тазартылады. </a:t>
            </a:r>
            <a:endParaRPr lang="kk-KZ" sz="2800" b="0" dirty="0" smtClean="0">
              <a:latin typeface="Times New Roman" panose="02020603050405020304" pitchFamily="18" charset="0"/>
              <a:cs typeface="Times New Roman" panose="02020603050405020304" pitchFamily="18" charset="0"/>
            </a:endParaRPr>
          </a:p>
          <a:p>
            <a:pPr algn="just"/>
            <a:r>
              <a:rPr lang="kk-KZ" sz="2800" b="0" dirty="0" smtClean="0">
                <a:latin typeface="Times New Roman" panose="02020603050405020304" pitchFamily="18" charset="0"/>
                <a:cs typeface="Times New Roman" panose="02020603050405020304" pitchFamily="18" charset="0"/>
              </a:rPr>
              <a:t>2-ші </a:t>
            </a:r>
            <a:r>
              <a:rPr lang="kk-KZ" sz="2800" b="0" dirty="0">
                <a:latin typeface="Times New Roman" panose="02020603050405020304" pitchFamily="18" charset="0"/>
                <a:cs typeface="Times New Roman" panose="02020603050405020304" pitchFamily="18" charset="0"/>
              </a:rPr>
              <a:t>топ металдарынан мырыш шаңымен цементациялау арқылы тазалауға болады. </a:t>
            </a:r>
            <a:endParaRPr lang="kk-KZ" sz="2800" b="0" dirty="0" smtClean="0">
              <a:latin typeface="Times New Roman" panose="02020603050405020304" pitchFamily="18" charset="0"/>
              <a:cs typeface="Times New Roman" panose="02020603050405020304" pitchFamily="18" charset="0"/>
            </a:endParaRPr>
          </a:p>
          <a:p>
            <a:pPr algn="just"/>
            <a:r>
              <a:rPr lang="kk-KZ" sz="2800" b="0" dirty="0" smtClean="0">
                <a:latin typeface="Times New Roman" panose="02020603050405020304" pitchFamily="18" charset="0"/>
                <a:cs typeface="Times New Roman" panose="02020603050405020304" pitchFamily="18" charset="0"/>
              </a:rPr>
              <a:t>3-ші </a:t>
            </a:r>
            <a:r>
              <a:rPr lang="kk-KZ" sz="2800" b="0" dirty="0">
                <a:latin typeface="Times New Roman" panose="02020603050405020304" pitchFamily="18" charset="0"/>
                <a:cs typeface="Times New Roman" panose="02020603050405020304" pitchFamily="18" charset="0"/>
              </a:rPr>
              <a:t>топ қоспалары оларды ерімейтін қоспаларға өткізетін арнайы реагенттермен тазартылады. </a:t>
            </a:r>
            <a:endParaRPr lang="kk-KZ" sz="2800" b="0" dirty="0" smtClean="0">
              <a:latin typeface="Times New Roman" panose="02020603050405020304" pitchFamily="18" charset="0"/>
              <a:cs typeface="Times New Roman" panose="02020603050405020304" pitchFamily="18" charset="0"/>
            </a:endParaRPr>
          </a:p>
          <a:p>
            <a:pPr algn="just"/>
            <a:r>
              <a:rPr lang="kk-KZ" sz="2800" b="0" dirty="0" smtClean="0">
                <a:latin typeface="Times New Roman" panose="02020603050405020304" pitchFamily="18" charset="0"/>
                <a:cs typeface="Times New Roman" panose="02020603050405020304" pitchFamily="18" charset="0"/>
              </a:rPr>
              <a:t>4-ші </a:t>
            </a:r>
            <a:r>
              <a:rPr lang="kk-KZ" sz="2800" b="0" dirty="0">
                <a:latin typeface="Times New Roman" panose="02020603050405020304" pitchFamily="18" charset="0"/>
                <a:cs typeface="Times New Roman" panose="02020603050405020304" pitchFamily="18" charset="0"/>
              </a:rPr>
              <a:t>топ қоспалары ерітіндіде жинақталады. Олардан тазарту жолы әзірленбеген. </a:t>
            </a:r>
            <a:endParaRPr lang="ru-RU" sz="2800" b="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20010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52718"/>
            <a:ext cx="8748464" cy="683994"/>
          </a:xfrm>
        </p:spPr>
        <p:txBody>
          <a:bodyPr>
            <a:normAutofit/>
          </a:bodyPr>
          <a:lstStyle/>
          <a:p>
            <a:pPr algn="just"/>
            <a:r>
              <a:rPr lang="kk-KZ" b="1" dirty="0" smtClean="0">
                <a:latin typeface="Times New Roman" panose="02020603050405020304" pitchFamily="18" charset="0"/>
                <a:cs typeface="Times New Roman" panose="02020603050405020304" pitchFamily="18" charset="0"/>
              </a:rPr>
              <a:t>1. гидролиттік </a:t>
            </a:r>
            <a:r>
              <a:rPr lang="kk-KZ" b="1" dirty="0">
                <a:latin typeface="Times New Roman" panose="02020603050405020304" pitchFamily="18" charset="0"/>
                <a:cs typeface="Times New Roman" panose="02020603050405020304" pitchFamily="18" charset="0"/>
              </a:rPr>
              <a:t>жолмен </a:t>
            </a:r>
            <a:r>
              <a:rPr lang="kk-KZ" b="1" dirty="0" smtClean="0">
                <a:latin typeface="Times New Roman" panose="02020603050405020304" pitchFamily="18" charset="0"/>
                <a:cs typeface="Times New Roman" panose="02020603050405020304" pitchFamily="18" charset="0"/>
              </a:rPr>
              <a:t>тазарту</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23528" y="908720"/>
            <a:ext cx="8424936" cy="5832648"/>
          </a:xfrm>
        </p:spPr>
        <p:txBody>
          <a:bodyPr>
            <a:normAutofit lnSpcReduction="10000"/>
          </a:bodyPr>
          <a:lstStyle/>
          <a:p>
            <a:pPr algn="just"/>
            <a:r>
              <a:rPr lang="kk-KZ" b="0" i="1" dirty="0">
                <a:latin typeface="Times New Roman" panose="02020603050405020304" pitchFamily="18" charset="0"/>
                <a:cs typeface="Times New Roman" panose="02020603050405020304" pitchFamily="18" charset="0"/>
              </a:rPr>
              <a:t>Бірінші топ</a:t>
            </a:r>
            <a:r>
              <a:rPr lang="kk-KZ" b="0" dirty="0">
                <a:latin typeface="Times New Roman" panose="02020603050405020304" pitchFamily="18" charset="0"/>
                <a:cs typeface="Times New Roman" panose="02020603050405020304" pitchFamily="18" charset="0"/>
              </a:rPr>
              <a:t>, гидролизбен, сорциямен, тұндырумен және коагуляциямен бөліп алуға болатын қоспаларды біріктіреді. Мұндай қоспаларға темір, мыс, алюминий, мышьяк, сүрме, индий, германий, галлий және кремнезём жатады.  </a:t>
            </a:r>
            <a:endParaRPr lang="ru-RU" b="0" dirty="0">
              <a:latin typeface="Times New Roman" panose="02020603050405020304" pitchFamily="18" charset="0"/>
              <a:cs typeface="Times New Roman" panose="02020603050405020304" pitchFamily="18" charset="0"/>
            </a:endParaRPr>
          </a:p>
          <a:p>
            <a:pPr algn="just"/>
            <a:r>
              <a:rPr lang="kk-KZ" b="0" dirty="0">
                <a:latin typeface="Times New Roman" panose="02020603050405020304" pitchFamily="18" charset="0"/>
                <a:cs typeface="Times New Roman" panose="02020603050405020304" pitchFamily="18" charset="0"/>
              </a:rPr>
              <a:t>     Гидролиттік тазарту әлдебір металл катионының ерітіндіде сумен әрекеттесіп, тұнбаға түсетін қиын еритін қосылыстың түзілуіне негізделген. Бұл жағдайда, аз еритін қосылысты түзетін металл концентрациясы ерітіндіде төмендейді. Жалпы түрде гидролиз реакциясын келесідей түрде келтіруге болады</a:t>
            </a:r>
            <a:r>
              <a:rPr lang="kk-KZ" b="0" dirty="0" smtClean="0">
                <a:latin typeface="Times New Roman" panose="02020603050405020304" pitchFamily="18" charset="0"/>
                <a:cs typeface="Times New Roman" panose="02020603050405020304" pitchFamily="18" charset="0"/>
              </a:rPr>
              <a:t>:</a:t>
            </a:r>
          </a:p>
          <a:p>
            <a:pPr algn="just"/>
            <a:endParaRPr lang="ru-RU" b="0" dirty="0">
              <a:latin typeface="Times New Roman" panose="02020603050405020304" pitchFamily="18" charset="0"/>
              <a:cs typeface="Times New Roman" panose="02020603050405020304" pitchFamily="18" charset="0"/>
            </a:endParaRPr>
          </a:p>
          <a:p>
            <a:pPr algn="ctr"/>
            <a:r>
              <a:rPr lang="es-ES" dirty="0"/>
              <a:t> </a:t>
            </a:r>
            <a:r>
              <a:rPr lang="es-ES" dirty="0">
                <a:latin typeface="Times New Roman" panose="02020603050405020304" pitchFamily="18" charset="0"/>
                <a:cs typeface="Times New Roman" panose="02020603050405020304" pitchFamily="18" charset="0"/>
              </a:rPr>
              <a:t>Me</a:t>
            </a:r>
            <a:r>
              <a:rPr lang="es-ES" baseline="30000" dirty="0">
                <a:latin typeface="Times New Roman" panose="02020603050405020304" pitchFamily="18" charset="0"/>
                <a:cs typeface="Times New Roman" panose="02020603050405020304" pitchFamily="18" charset="0"/>
              </a:rPr>
              <a:t>z+</a:t>
            </a:r>
            <a:r>
              <a:rPr lang="es-ES" dirty="0">
                <a:latin typeface="Times New Roman" panose="02020603050405020304" pitchFamily="18" charset="0"/>
                <a:cs typeface="Times New Roman" panose="02020603050405020304" pitchFamily="18" charset="0"/>
              </a:rPr>
              <a:t> + nH</a:t>
            </a:r>
            <a:r>
              <a:rPr lang="es-ES" baseline="-25000" dirty="0">
                <a:latin typeface="Times New Roman" panose="02020603050405020304" pitchFamily="18" charset="0"/>
                <a:cs typeface="Times New Roman" panose="02020603050405020304" pitchFamily="18" charset="0"/>
              </a:rPr>
              <a:t>2</a:t>
            </a:r>
            <a:r>
              <a:rPr lang="es-ES" dirty="0">
                <a:latin typeface="Times New Roman" panose="02020603050405020304" pitchFamily="18" charset="0"/>
                <a:cs typeface="Times New Roman" panose="02020603050405020304" pitchFamily="18" charset="0"/>
              </a:rPr>
              <a:t>O = Me(OH)</a:t>
            </a:r>
            <a:r>
              <a:rPr lang="es-ES" baseline="-25000" dirty="0">
                <a:latin typeface="Times New Roman" panose="02020603050405020304" pitchFamily="18" charset="0"/>
                <a:cs typeface="Times New Roman" panose="02020603050405020304" pitchFamily="18" charset="0"/>
              </a:rPr>
              <a:t>n</a:t>
            </a:r>
            <a:r>
              <a:rPr lang="es-ES" dirty="0">
                <a:latin typeface="Times New Roman" panose="02020603050405020304" pitchFamily="18" charset="0"/>
                <a:cs typeface="Times New Roman" panose="02020603050405020304" pitchFamily="18" charset="0"/>
              </a:rPr>
              <a:t> + nH</a:t>
            </a:r>
            <a:r>
              <a:rPr lang="es-ES" baseline="30000" dirty="0">
                <a:latin typeface="Times New Roman" panose="02020603050405020304" pitchFamily="18" charset="0"/>
                <a:cs typeface="Times New Roman" panose="02020603050405020304" pitchFamily="18" charset="0"/>
              </a:rPr>
              <a:t>+       </a:t>
            </a:r>
            <a:r>
              <a:rPr lang="es-E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algn="ctr"/>
            <a:endParaRPr lang="ru-RU" b="0" dirty="0">
              <a:latin typeface="Times New Roman" panose="02020603050405020304" pitchFamily="18" charset="0"/>
              <a:cs typeface="Times New Roman" panose="02020603050405020304" pitchFamily="18" charset="0"/>
            </a:endParaRPr>
          </a:p>
          <a:p>
            <a:r>
              <a:rPr lang="kk-KZ" b="0" dirty="0">
                <a:latin typeface="Times New Roman" panose="02020603050405020304" pitchFamily="18" charset="0"/>
                <a:cs typeface="Times New Roman" panose="02020603050405020304" pitchFamily="18" charset="0"/>
              </a:rPr>
              <a:t>мұнд  Me</a:t>
            </a:r>
            <a:r>
              <a:rPr lang="kk-KZ" b="0" baseline="30000" dirty="0">
                <a:latin typeface="Times New Roman" panose="02020603050405020304" pitchFamily="18" charset="0"/>
                <a:cs typeface="Times New Roman" panose="02020603050405020304" pitchFamily="18" charset="0"/>
              </a:rPr>
              <a:t>z+</a:t>
            </a:r>
            <a:r>
              <a:rPr lang="kk-KZ" b="0" dirty="0">
                <a:latin typeface="Times New Roman" panose="02020603050405020304" pitchFamily="18" charset="0"/>
                <a:cs typeface="Times New Roman" panose="02020603050405020304" pitchFamily="18" charset="0"/>
              </a:rPr>
              <a:t> - мета</a:t>
            </a:r>
            <a:r>
              <a:rPr lang="ru-RU" b="0" dirty="0">
                <a:latin typeface="Times New Roman" panose="02020603050405020304" pitchFamily="18" charset="0"/>
                <a:cs typeface="Times New Roman" panose="02020603050405020304" pitchFamily="18" charset="0"/>
              </a:rPr>
              <a:t>л </a:t>
            </a:r>
            <a:r>
              <a:rPr lang="kk-KZ" b="0" dirty="0">
                <a:latin typeface="Times New Roman" panose="02020603050405020304" pitchFamily="18" charset="0"/>
                <a:cs typeface="Times New Roman" panose="02020603050405020304" pitchFamily="18" charset="0"/>
              </a:rPr>
              <a:t>катионы</a:t>
            </a:r>
            <a:endParaRPr lang="ru-RU" b="0" dirty="0">
              <a:latin typeface="Times New Roman" panose="02020603050405020304" pitchFamily="18" charset="0"/>
              <a:cs typeface="Times New Roman" panose="02020603050405020304" pitchFamily="18" charset="0"/>
            </a:endParaRPr>
          </a:p>
          <a:p>
            <a:r>
              <a:rPr lang="es-ES" b="0" dirty="0">
                <a:latin typeface="Times New Roman" panose="02020603050405020304" pitchFamily="18" charset="0"/>
                <a:cs typeface="Times New Roman" panose="02020603050405020304" pitchFamily="18" charset="0"/>
              </a:rPr>
              <a:t>         z</a:t>
            </a:r>
            <a:r>
              <a:rPr lang="es-ES" b="0" baseline="30000" dirty="0">
                <a:latin typeface="Times New Roman" panose="02020603050405020304" pitchFamily="18" charset="0"/>
                <a:cs typeface="Times New Roman" panose="02020603050405020304" pitchFamily="18" charset="0"/>
              </a:rPr>
              <a:t>+</a:t>
            </a:r>
            <a:r>
              <a:rPr lang="es-ES" b="0" dirty="0">
                <a:latin typeface="Times New Roman" panose="02020603050405020304" pitchFamily="18" charset="0"/>
                <a:cs typeface="Times New Roman" panose="02020603050405020304" pitchFamily="18" charset="0"/>
              </a:rPr>
              <a:t>     -   </a:t>
            </a:r>
            <a:r>
              <a:rPr lang="ru-RU" b="0" dirty="0">
                <a:latin typeface="Times New Roman" panose="02020603050405020304" pitchFamily="18" charset="0"/>
                <a:cs typeface="Times New Roman" panose="02020603050405020304" pitchFamily="18" charset="0"/>
              </a:rPr>
              <a:t>катион заряд</a:t>
            </a:r>
            <a:r>
              <a:rPr lang="kk-KZ" b="0" dirty="0" smtClean="0">
                <a:latin typeface="Times New Roman" panose="02020603050405020304" pitchFamily="18" charset="0"/>
                <a:cs typeface="Times New Roman" panose="02020603050405020304" pitchFamily="18" charset="0"/>
              </a:rPr>
              <a:t>ы</a:t>
            </a:r>
          </a:p>
          <a:p>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Реакцияның</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жүру</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бағыты</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ерітіндінің</a:t>
            </a:r>
            <a:r>
              <a:rPr lang="ru-RU" b="0" dirty="0">
                <a:latin typeface="Times New Roman" panose="02020603050405020304" pitchFamily="18" charset="0"/>
                <a:cs typeface="Times New Roman" panose="02020603050405020304" pitchFamily="18" charset="0"/>
              </a:rPr>
              <a:t> рН-</a:t>
            </a:r>
            <a:r>
              <a:rPr lang="ru-RU" b="0" dirty="0" err="1">
                <a:latin typeface="Times New Roman" panose="02020603050405020304" pitchFamily="18" charset="0"/>
                <a:cs typeface="Times New Roman" panose="02020603050405020304" pitchFamily="18" charset="0"/>
              </a:rPr>
              <a:t>нан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тәуелді</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болады</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Қышқылдық</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ортада</a:t>
            </a:r>
            <a:r>
              <a:rPr lang="ru-RU" b="0" dirty="0">
                <a:latin typeface="Times New Roman" panose="02020603050405020304" pitchFamily="18" charset="0"/>
                <a:cs typeface="Times New Roman" panose="02020603050405020304" pitchFamily="18" charset="0"/>
              </a:rPr>
              <a:t> металл </a:t>
            </a:r>
            <a:r>
              <a:rPr lang="ru-RU" b="0" dirty="0" err="1">
                <a:latin typeface="Times New Roman" panose="02020603050405020304" pitchFamily="18" charset="0"/>
                <a:cs typeface="Times New Roman" panose="02020603050405020304" pitchFamily="18" charset="0"/>
              </a:rPr>
              <a:t>гидрооксиді</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ериді</a:t>
            </a:r>
            <a:r>
              <a:rPr lang="ru-RU" b="0" dirty="0">
                <a:latin typeface="Times New Roman" panose="02020603050405020304" pitchFamily="18" charset="0"/>
                <a:cs typeface="Times New Roman" panose="02020603050405020304" pitchFamily="18" charset="0"/>
              </a:rPr>
              <a:t>, ал </a:t>
            </a:r>
            <a:r>
              <a:rPr lang="ru-RU" b="0" dirty="0" err="1">
                <a:latin typeface="Times New Roman" panose="02020603050405020304" pitchFamily="18" charset="0"/>
                <a:cs typeface="Times New Roman" panose="02020603050405020304" pitchFamily="18" charset="0"/>
              </a:rPr>
              <a:t>сілтілік</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ортада</a:t>
            </a:r>
            <a:r>
              <a:rPr lang="ru-RU" b="0" dirty="0">
                <a:latin typeface="Times New Roman" panose="02020603050405020304" pitchFamily="18" charset="0"/>
                <a:cs typeface="Times New Roman" panose="02020603050405020304" pitchFamily="18" charset="0"/>
              </a:rPr>
              <a:t> – </a:t>
            </a:r>
            <a:r>
              <a:rPr lang="ru-RU" b="0" dirty="0" err="1">
                <a:latin typeface="Times New Roman" panose="02020603050405020304" pitchFamily="18" charset="0"/>
                <a:cs typeface="Times New Roman" panose="02020603050405020304" pitchFamily="18" charset="0"/>
              </a:rPr>
              <a:t>тұнады</a:t>
            </a:r>
            <a:r>
              <a:rPr lang="ru-RU" b="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237518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07504" y="474628"/>
            <a:ext cx="8712968"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457200" algn="just" fontAlgn="base">
              <a:spcBef>
                <a:spcPct val="0"/>
              </a:spcBef>
              <a:spcAft>
                <a:spcPct val="0"/>
              </a:spcAft>
            </a:pPr>
            <a:r>
              <a:rPr kumimoji="0" lang="kk-KZ" altLang="ru-RU" sz="24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Әр металл үшін гидролиз реакциясының тепе-теңдігі ерітіндінің белгілі бір  рН  мәнінде пайда болады, ол гидрат түзілу рН деп аталады. Төменде стандартты жағдайларда рН мәндері келтірілген  </a:t>
            </a:r>
            <a:r>
              <a:rPr kumimoji="0" lang="kk-KZ" altLang="ru-RU" sz="2400" b="0" i="0" u="none" strike="noStrike" cap="none" normalizeH="0" baseline="0" dirty="0" smtClean="0">
                <a:ln>
                  <a:noFill/>
                </a:ln>
                <a:solidFill>
                  <a:schemeClr val="tx1"/>
                </a:solidFill>
                <a:latin typeface="Times New Roman" panose="02020603050405020304" pitchFamily="18" charset="0"/>
                <a:ea typeface="Times New Roman" pitchFamily="18" charset="0"/>
                <a:cs typeface="Times New Roman" panose="02020603050405020304" pitchFamily="18" charset="0"/>
              </a:rPr>
              <a:t>(</a:t>
            </a:r>
            <a:r>
              <a:rPr lang="kk-KZ" altLang="ru-RU" sz="2400" baseline="-30000" dirty="0">
                <a:latin typeface="Times New Roman" panose="02020603050405020304" pitchFamily="18" charset="0"/>
                <a:ea typeface="Times New Roman" pitchFamily="18" charset="0"/>
                <a:cs typeface="Times New Roman" panose="02020603050405020304" pitchFamily="18" charset="0"/>
              </a:rPr>
              <a:t>Ме</a:t>
            </a:r>
            <a:r>
              <a:rPr lang="kk-KZ" altLang="ru-RU" sz="2400" dirty="0">
                <a:latin typeface="Times New Roman" panose="02020603050405020304" pitchFamily="18" charset="0"/>
                <a:ea typeface="Times New Roman" pitchFamily="18" charset="0"/>
                <a:cs typeface="Times New Roman" panose="02020603050405020304" pitchFamily="18" charset="0"/>
              </a:rPr>
              <a:t> =1моль/л,  T = 298К)</a:t>
            </a:r>
            <a:endParaRPr lang="ru-RU" altLang="ru-RU" sz="2400" dirty="0">
              <a:latin typeface="Times New Roman" panose="02020603050405020304" pitchFamily="18"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kk-KZ"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3"/>
          <p:cNvSpPr>
            <a:spLocks noChangeArrowheads="1"/>
          </p:cNvSpPr>
          <p:nvPr/>
        </p:nvSpPr>
        <p:spPr bwMode="auto">
          <a:xfrm>
            <a:off x="290527" y="2175828"/>
            <a:ext cx="870945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2000" b="0"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Катион</a:t>
            </a:r>
            <a:r>
              <a:rPr kumimoji="0" lang="en-US" altLang="ru-RU" sz="2000" b="0"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 </a:t>
            </a:r>
            <a:r>
              <a:rPr kumimoji="0" lang="ru-RU" altLang="ru-RU" sz="2000" b="0" i="0" u="none" strike="noStrike" cap="none" normalizeH="0" baseline="0" dirty="0" err="1"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Ме</a:t>
            </a:r>
            <a:r>
              <a:rPr kumimoji="0" lang="en-US" altLang="ru-RU" sz="2000" b="0"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   </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Co</a:t>
            </a:r>
            <a:r>
              <a:rPr kumimoji="0" lang="en-US" altLang="ru-RU" sz="2000" b="0" i="0" u="none" strike="noStrike" cap="none" normalizeH="0" baseline="3000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3+</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Sb</a:t>
            </a:r>
            <a:r>
              <a:rPr kumimoji="0" lang="en-US" altLang="ru-RU" sz="2000" b="0" i="0" u="none" strike="noStrike" cap="none" normalizeH="0" baseline="3000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3+  </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Sn</a:t>
            </a:r>
            <a:r>
              <a:rPr kumimoji="0" lang="en-US" altLang="ru-RU" sz="2000" b="0" i="0" u="none" strike="noStrike" cap="none" normalizeH="0" baseline="3000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2+</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Fe</a:t>
            </a:r>
            <a:r>
              <a:rPr kumimoji="0" lang="en-US" altLang="ru-RU" sz="2000" b="0" i="0" u="none" strike="noStrike" cap="none" normalizeH="0" baseline="3000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3+</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kk-KZ"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Al</a:t>
            </a:r>
            <a:r>
              <a:rPr kumimoji="0" lang="en-US" altLang="ru-RU" sz="2000" b="0" i="0" u="none" strike="noStrike" cap="none" normalizeH="0" baseline="3000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3+</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Cu</a:t>
            </a:r>
            <a:r>
              <a:rPr kumimoji="0" lang="en-US" altLang="ru-RU" sz="2000" b="0" i="0" u="none" strike="noStrike" cap="none" normalizeH="0" baseline="3000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2+</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en-US" altLang="ru-RU" sz="2000" b="0" i="0" u="none" strike="noStrike" cap="none" normalizeH="0" baseline="0" dirty="0" smtClean="0">
                <a:ln>
                  <a:noFill/>
                </a:ln>
                <a:solidFill>
                  <a:srgbClr val="0070C0"/>
                </a:solidFill>
                <a:effectLst/>
                <a:latin typeface="Times New Roman" panose="02020603050405020304" pitchFamily="18" charset="0"/>
                <a:ea typeface="Times New Roman" pitchFamily="18" charset="0"/>
                <a:cs typeface="Times New Roman" panose="02020603050405020304" pitchFamily="18" charset="0"/>
              </a:rPr>
              <a:t>Zn</a:t>
            </a:r>
            <a:r>
              <a:rPr kumimoji="0" lang="en-US" altLang="ru-RU" sz="2000" b="0" i="0" u="none" strike="noStrike" cap="none" normalizeH="0" baseline="30000" dirty="0" smtClean="0">
                <a:ln>
                  <a:noFill/>
                </a:ln>
                <a:solidFill>
                  <a:srgbClr val="0070C0"/>
                </a:solidFill>
                <a:effectLst/>
                <a:latin typeface="Times New Roman" panose="02020603050405020304" pitchFamily="18" charset="0"/>
                <a:ea typeface="Times New Roman" pitchFamily="18" charset="0"/>
                <a:cs typeface="Times New Roman" panose="02020603050405020304" pitchFamily="18" charset="0"/>
              </a:rPr>
              <a:t>2+</a:t>
            </a:r>
            <a:r>
              <a:rPr kumimoji="0" lang="en-US" altLang="ru-RU" sz="2000" b="0" i="0" u="none" strike="noStrike" cap="none" normalizeH="0" baseline="3000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Co</a:t>
            </a:r>
            <a:r>
              <a:rPr kumimoji="0" lang="en-US" altLang="ru-RU" sz="2000" b="0" i="0" u="none" strike="noStrike" cap="none" normalizeH="0" baseline="3000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2+</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Fe</a:t>
            </a:r>
            <a:r>
              <a:rPr kumimoji="0" lang="en-US" altLang="ru-RU" sz="2000" b="0" i="0" u="none" strike="noStrike" cap="none" normalizeH="0" baseline="3000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2+</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Cd</a:t>
            </a:r>
            <a:r>
              <a:rPr kumimoji="0" lang="en-US" altLang="ru-RU" sz="2000" b="0" i="0" u="none" strike="noStrike" cap="none" normalizeH="0" baseline="3000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2+</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kk-KZ"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Ni</a:t>
            </a:r>
            <a:r>
              <a:rPr kumimoji="0" lang="en-US" altLang="ru-RU" sz="2000" b="0" i="0" u="none" strike="noStrike" cap="none" normalizeH="0" baseline="3000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2+</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kk-KZ"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Mg</a:t>
            </a:r>
            <a:r>
              <a:rPr kumimoji="0" lang="en-US" altLang="ru-RU" sz="2000" b="0" i="0" u="none" strike="noStrike" cap="none" normalizeH="0" baseline="3000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2+</a:t>
            </a:r>
            <a:endParaRPr kumimoji="0" lang="ru-RU"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ru-RU" altLang="ru-RU" sz="2000" b="0"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рН</a:t>
            </a:r>
            <a:r>
              <a:rPr kumimoji="0" lang="en-US" altLang="ru-RU" sz="2000" b="0"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 </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1,0    1,2    1,4     1,6    3,1  </a:t>
            </a:r>
            <a:r>
              <a:rPr kumimoji="0" lang="kk-KZ"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4,5    5,9    </a:t>
            </a:r>
            <a:r>
              <a:rPr kumimoji="0" lang="kk-KZ"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6,4    6,7     7,0  </a:t>
            </a:r>
            <a:r>
              <a:rPr kumimoji="0" lang="kk-KZ"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7,1  </a:t>
            </a:r>
            <a:r>
              <a:rPr kumimoji="0" lang="kk-KZ"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en-US" altLang="ru-RU" sz="20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8,4</a:t>
            </a:r>
            <a:endParaRPr kumimoji="0" lang="en-US"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25760" y="3068960"/>
            <a:ext cx="8676456" cy="3046988"/>
          </a:xfrm>
          <a:prstGeom prst="rect">
            <a:avLst/>
          </a:prstGeom>
        </p:spPr>
        <p:txBody>
          <a:bodyPr wrap="square">
            <a:spAutoFit/>
          </a:bodyPr>
          <a:lstStyle/>
          <a:p>
            <a:pPr indent="457200" algn="just"/>
            <a:r>
              <a:rPr lang="en-US" dirty="0"/>
              <a:t> </a:t>
            </a:r>
            <a:r>
              <a:rPr lang="kk-KZ" sz="2400" dirty="0">
                <a:latin typeface="Times New Roman" panose="02020603050405020304" pitchFamily="18" charset="0"/>
                <a:cs typeface="Times New Roman" panose="02020603050405020304" pitchFamily="18" charset="0"/>
              </a:rPr>
              <a:t>Гидрат түзуші қатарда орналасқан қоспалар, мырыштың сол жағында орналасқандары, гидролизбен бөлінеді, себебі олардың гидрооксидтері ерітіндінің </a:t>
            </a:r>
            <a:r>
              <a:rPr lang="ru-RU" sz="2400" dirty="0">
                <a:latin typeface="Times New Roman" panose="02020603050405020304" pitchFamily="18" charset="0"/>
                <a:cs typeface="Times New Roman" panose="02020603050405020304" pitchFamily="18" charset="0"/>
              </a:rPr>
              <a:t>рН</a:t>
            </a:r>
            <a:r>
              <a:rPr lang="kk-KZ" sz="2400" dirty="0">
                <a:latin typeface="Times New Roman" panose="02020603050405020304" pitchFamily="18" charset="0"/>
                <a:cs typeface="Times New Roman" panose="02020603050405020304" pitchFamily="18" charset="0"/>
              </a:rPr>
              <a:t> мәні тек мырыштың мәнінен анағұрлым төмен болғанда ғана ериді. Бейтараптық ерітінділеу кезінде қойыртпақтың  рН  мәні 5,2-5,4 аралығында болады. Бұл жағдайларда мырыш әлі де гидратталмайды. Ал Co</a:t>
            </a:r>
            <a:r>
              <a:rPr lang="kk-KZ" sz="2400" baseline="30000" dirty="0">
                <a:latin typeface="Times New Roman" panose="02020603050405020304" pitchFamily="18" charset="0"/>
                <a:cs typeface="Times New Roman" panose="02020603050405020304" pitchFamily="18" charset="0"/>
              </a:rPr>
              <a:t>3+</a:t>
            </a:r>
            <a:r>
              <a:rPr lang="kk-KZ" sz="2400" dirty="0">
                <a:latin typeface="Times New Roman" panose="02020603050405020304" pitchFamily="18" charset="0"/>
                <a:cs typeface="Times New Roman" panose="02020603050405020304" pitchFamily="18" charset="0"/>
              </a:rPr>
              <a:t>  Sb</a:t>
            </a:r>
            <a:r>
              <a:rPr lang="kk-KZ" sz="2400" baseline="30000" dirty="0">
                <a:latin typeface="Times New Roman" panose="02020603050405020304" pitchFamily="18" charset="0"/>
                <a:cs typeface="Times New Roman" panose="02020603050405020304" pitchFamily="18" charset="0"/>
              </a:rPr>
              <a:t>3+ </a:t>
            </a:r>
            <a:r>
              <a:rPr lang="kk-KZ" sz="2400" dirty="0">
                <a:latin typeface="Times New Roman" panose="02020603050405020304" pitchFamily="18" charset="0"/>
                <a:cs typeface="Times New Roman" panose="02020603050405020304" pitchFamily="18" charset="0"/>
              </a:rPr>
              <a:t> Sn</a:t>
            </a:r>
            <a:r>
              <a:rPr lang="kk-KZ" sz="2400" baseline="30000" dirty="0">
                <a:latin typeface="Times New Roman" panose="02020603050405020304" pitchFamily="18" charset="0"/>
                <a:cs typeface="Times New Roman" panose="02020603050405020304" pitchFamily="18" charset="0"/>
              </a:rPr>
              <a:t>3+</a:t>
            </a:r>
            <a:r>
              <a:rPr lang="kk-KZ" sz="2400" dirty="0">
                <a:latin typeface="Times New Roman" panose="02020603050405020304" pitchFamily="18" charset="0"/>
                <a:cs typeface="Times New Roman" panose="02020603050405020304" pitchFamily="18" charset="0"/>
              </a:rPr>
              <a:t>  Fe</a:t>
            </a:r>
            <a:r>
              <a:rPr lang="kk-KZ" sz="2400" baseline="30000" dirty="0">
                <a:latin typeface="Times New Roman" panose="02020603050405020304" pitchFamily="18" charset="0"/>
                <a:cs typeface="Times New Roman" panose="02020603050405020304" pitchFamily="18" charset="0"/>
              </a:rPr>
              <a:t>3+</a:t>
            </a:r>
            <a:r>
              <a:rPr lang="kk-KZ" sz="2400" dirty="0">
                <a:latin typeface="Times New Roman" panose="02020603050405020304" pitchFamily="18" charset="0"/>
                <a:cs typeface="Times New Roman" panose="02020603050405020304" pitchFamily="18" charset="0"/>
              </a:rPr>
              <a:t>   Al</a:t>
            </a:r>
            <a:r>
              <a:rPr lang="kk-KZ" sz="2400" baseline="30000" dirty="0">
                <a:latin typeface="Times New Roman" panose="02020603050405020304" pitchFamily="18" charset="0"/>
                <a:cs typeface="Times New Roman" panose="02020603050405020304" pitchFamily="18" charset="0"/>
              </a:rPr>
              <a:t>3+ </a:t>
            </a:r>
            <a:r>
              <a:rPr lang="kk-KZ" sz="2400" dirty="0">
                <a:latin typeface="Times New Roman" panose="02020603050405020304" pitchFamily="18" charset="0"/>
                <a:cs typeface="Times New Roman" panose="02020603050405020304" pitchFamily="18" charset="0"/>
              </a:rPr>
              <a:t>катиондары бұл жағдайда ерімейтін гидраттар түзеді.  Сu</a:t>
            </a:r>
            <a:r>
              <a:rPr lang="kk-KZ" sz="2400" baseline="30000" dirty="0">
                <a:latin typeface="Times New Roman" panose="02020603050405020304" pitchFamily="18" charset="0"/>
                <a:cs typeface="Times New Roman" panose="02020603050405020304" pitchFamily="18" charset="0"/>
              </a:rPr>
              <a:t>2+ </a:t>
            </a:r>
            <a:r>
              <a:rPr lang="kk-KZ" sz="2400" dirty="0">
                <a:latin typeface="Times New Roman" panose="02020603050405020304" pitchFamily="18" charset="0"/>
                <a:cs typeface="Times New Roman" panose="02020603050405020304" pitchFamily="18" charset="0"/>
              </a:rPr>
              <a:t>катионы жартылай ғана гидратталады.</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8411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332656"/>
            <a:ext cx="8496944" cy="6336704"/>
          </a:xfrm>
        </p:spPr>
        <p:txBody>
          <a:bodyPr>
            <a:normAutofit fontScale="85000" lnSpcReduction="10000"/>
          </a:bodyPr>
          <a:lstStyle/>
          <a:p>
            <a:pPr indent="457200" algn="just">
              <a:lnSpc>
                <a:spcPct val="120000"/>
              </a:lnSpc>
            </a:pPr>
            <a:r>
              <a:rPr lang="kk-KZ" sz="2200" b="0" dirty="0" smtClean="0">
                <a:latin typeface="Times New Roman" panose="02020603050405020304" pitchFamily="18" charset="0"/>
                <a:cs typeface="Times New Roman" panose="02020603050405020304" pitchFamily="18" charset="0"/>
              </a:rPr>
              <a:t>Бейтараптық </a:t>
            </a:r>
            <a:r>
              <a:rPr lang="kk-KZ" sz="2200" b="0" dirty="0">
                <a:latin typeface="Times New Roman" panose="02020603050405020304" pitchFamily="18" charset="0"/>
                <a:cs typeface="Times New Roman" panose="02020603050405020304" pitchFamily="18" charset="0"/>
              </a:rPr>
              <a:t>ерітіндіде бірталай мөлшерде темір болады, ол негізінен  сульфат (II) түрінде кездеседі.  Тек аздаған мөлшерде темір Fe</a:t>
            </a:r>
            <a:r>
              <a:rPr lang="kk-KZ" sz="2200" b="0" baseline="-25000" dirty="0">
                <a:latin typeface="Times New Roman" panose="02020603050405020304" pitchFamily="18" charset="0"/>
                <a:cs typeface="Times New Roman" panose="02020603050405020304" pitchFamily="18" charset="0"/>
              </a:rPr>
              <a:t>2</a:t>
            </a:r>
            <a:r>
              <a:rPr lang="kk-KZ" sz="2200" b="0" dirty="0">
                <a:latin typeface="Times New Roman" panose="02020603050405020304" pitchFamily="18" charset="0"/>
                <a:cs typeface="Times New Roman" panose="02020603050405020304" pitchFamily="18" charset="0"/>
              </a:rPr>
              <a:t>(SO</a:t>
            </a:r>
            <a:r>
              <a:rPr lang="kk-KZ" sz="2200" b="0" baseline="-25000" dirty="0">
                <a:latin typeface="Times New Roman" panose="02020603050405020304" pitchFamily="18" charset="0"/>
                <a:cs typeface="Times New Roman" panose="02020603050405020304" pitchFamily="18" charset="0"/>
              </a:rPr>
              <a:t>4</a:t>
            </a:r>
            <a:r>
              <a:rPr lang="kk-KZ" sz="2200" b="0" dirty="0">
                <a:latin typeface="Times New Roman" panose="02020603050405020304" pitchFamily="18" charset="0"/>
                <a:cs typeface="Times New Roman" panose="02020603050405020304" pitchFamily="18" charset="0"/>
              </a:rPr>
              <a:t>)</a:t>
            </a:r>
            <a:r>
              <a:rPr lang="kk-KZ" sz="2200" b="0" baseline="-25000" dirty="0">
                <a:latin typeface="Times New Roman" panose="02020603050405020304" pitchFamily="18" charset="0"/>
                <a:cs typeface="Times New Roman" panose="02020603050405020304" pitchFamily="18" charset="0"/>
              </a:rPr>
              <a:t>3 </a:t>
            </a:r>
            <a:r>
              <a:rPr lang="kk-KZ" sz="2200" b="0" dirty="0">
                <a:latin typeface="Times New Roman" panose="02020603050405020304" pitchFamily="18" charset="0"/>
                <a:cs typeface="Times New Roman" panose="02020603050405020304" pitchFamily="18" charset="0"/>
              </a:rPr>
              <a:t> түрінде болады. Бетараптық ерітінділеу жағдайында екі валеннті темір тұзы гидролизге ұшырамайды, себебеі оның рН =6,7 мәні жоғары болады. Сондықтан, ерітіндіні тазарту үшін еківалентті темір үшваленттіге дейін тотығады. Темірді тотықтыру үшін қойыртпаққа тотықтырғышты қосады, тотықтырғыш ретінде құрамында МnO</a:t>
            </a:r>
            <a:r>
              <a:rPr lang="kk-KZ" sz="2200" b="0" baseline="-25000" dirty="0">
                <a:latin typeface="Times New Roman" panose="02020603050405020304" pitchFamily="18" charset="0"/>
                <a:cs typeface="Times New Roman" panose="02020603050405020304" pitchFamily="18" charset="0"/>
              </a:rPr>
              <a:t>2</a:t>
            </a:r>
            <a:r>
              <a:rPr lang="kk-KZ" sz="2200" b="0" dirty="0">
                <a:latin typeface="Times New Roman" panose="02020603050405020304" pitchFamily="18" charset="0"/>
                <a:cs typeface="Times New Roman" panose="02020603050405020304" pitchFamily="18" charset="0"/>
              </a:rPr>
              <a:t> (пиролюзит) бар   марганец кені қолданылады.  Еківалентті темірдің тотығуы келесі реакция бойынша жүреді</a:t>
            </a:r>
            <a:r>
              <a:rPr lang="kk-KZ" sz="2200" b="0" dirty="0" smtClean="0">
                <a:latin typeface="Times New Roman" panose="02020603050405020304" pitchFamily="18" charset="0"/>
                <a:cs typeface="Times New Roman" panose="02020603050405020304" pitchFamily="18" charset="0"/>
              </a:rPr>
              <a:t>:</a:t>
            </a:r>
            <a:endParaRPr lang="ru-RU" sz="2200" b="0" dirty="0">
              <a:latin typeface="Times New Roman" panose="02020603050405020304" pitchFamily="18" charset="0"/>
              <a:cs typeface="Times New Roman" panose="02020603050405020304" pitchFamily="18" charset="0"/>
            </a:endParaRPr>
          </a:p>
          <a:p>
            <a:pPr indent="457200" algn="ctr">
              <a:lnSpc>
                <a:spcPct val="120000"/>
              </a:lnSpc>
            </a:pPr>
            <a:r>
              <a:rPr lang="kk-KZ" sz="2200" dirty="0">
                <a:latin typeface="Times New Roman" panose="02020603050405020304" pitchFamily="18" charset="0"/>
                <a:cs typeface="Times New Roman" panose="02020603050405020304" pitchFamily="18" charset="0"/>
              </a:rPr>
              <a:t>       2FeSO</a:t>
            </a:r>
            <a:r>
              <a:rPr lang="kk-KZ" sz="2200" baseline="-25000" dirty="0">
                <a:latin typeface="Times New Roman" panose="02020603050405020304" pitchFamily="18" charset="0"/>
                <a:cs typeface="Times New Roman" panose="02020603050405020304" pitchFamily="18" charset="0"/>
              </a:rPr>
              <a:t>4</a:t>
            </a:r>
            <a:r>
              <a:rPr lang="kk-KZ" sz="2200" dirty="0">
                <a:latin typeface="Times New Roman" panose="02020603050405020304" pitchFamily="18" charset="0"/>
                <a:cs typeface="Times New Roman" panose="02020603050405020304" pitchFamily="18" charset="0"/>
              </a:rPr>
              <a:t> + МnО</a:t>
            </a:r>
            <a:r>
              <a:rPr lang="kk-KZ" sz="2200" baseline="-25000" dirty="0">
                <a:latin typeface="Times New Roman" panose="02020603050405020304" pitchFamily="18" charset="0"/>
                <a:cs typeface="Times New Roman" panose="02020603050405020304" pitchFamily="18" charset="0"/>
              </a:rPr>
              <a:t>2</a:t>
            </a:r>
            <a:r>
              <a:rPr lang="kk-KZ" sz="2200" dirty="0">
                <a:latin typeface="Times New Roman" panose="02020603050405020304" pitchFamily="18" charset="0"/>
                <a:cs typeface="Times New Roman" panose="02020603050405020304" pitchFamily="18" charset="0"/>
              </a:rPr>
              <a:t> + 2H</a:t>
            </a:r>
            <a:r>
              <a:rPr lang="kk-KZ" sz="2200" baseline="-25000" dirty="0">
                <a:latin typeface="Times New Roman" panose="02020603050405020304" pitchFamily="18" charset="0"/>
                <a:cs typeface="Times New Roman" panose="02020603050405020304" pitchFamily="18" charset="0"/>
              </a:rPr>
              <a:t>2</a:t>
            </a:r>
            <a:r>
              <a:rPr lang="kk-KZ" sz="2200" dirty="0">
                <a:latin typeface="Times New Roman" panose="02020603050405020304" pitchFamily="18" charset="0"/>
                <a:cs typeface="Times New Roman" panose="02020603050405020304" pitchFamily="18" charset="0"/>
              </a:rPr>
              <a:t>SO</a:t>
            </a:r>
            <a:r>
              <a:rPr lang="kk-KZ" sz="2200" baseline="-25000" dirty="0">
                <a:latin typeface="Times New Roman" panose="02020603050405020304" pitchFamily="18" charset="0"/>
                <a:cs typeface="Times New Roman" panose="02020603050405020304" pitchFamily="18" charset="0"/>
              </a:rPr>
              <a:t>4</a:t>
            </a:r>
            <a:r>
              <a:rPr lang="kk-KZ" sz="2200" dirty="0">
                <a:latin typeface="Times New Roman" panose="02020603050405020304" pitchFamily="18" charset="0"/>
                <a:cs typeface="Times New Roman" panose="02020603050405020304" pitchFamily="18" charset="0"/>
              </a:rPr>
              <a:t> = Fe</a:t>
            </a:r>
            <a:r>
              <a:rPr lang="kk-KZ" sz="2200" baseline="-25000" dirty="0">
                <a:latin typeface="Times New Roman" panose="02020603050405020304" pitchFamily="18" charset="0"/>
                <a:cs typeface="Times New Roman" panose="02020603050405020304" pitchFamily="18" charset="0"/>
              </a:rPr>
              <a:t>2</a:t>
            </a:r>
            <a:r>
              <a:rPr lang="kk-KZ" sz="2200" dirty="0">
                <a:latin typeface="Times New Roman" panose="02020603050405020304" pitchFamily="18" charset="0"/>
                <a:cs typeface="Times New Roman" panose="02020603050405020304" pitchFamily="18" charset="0"/>
              </a:rPr>
              <a:t>(SO</a:t>
            </a:r>
            <a:r>
              <a:rPr lang="kk-KZ" sz="2200" baseline="-25000" dirty="0">
                <a:latin typeface="Times New Roman" panose="02020603050405020304" pitchFamily="18" charset="0"/>
                <a:cs typeface="Times New Roman" panose="02020603050405020304" pitchFamily="18" charset="0"/>
              </a:rPr>
              <a:t>4</a:t>
            </a:r>
            <a:r>
              <a:rPr lang="kk-KZ" sz="2200" dirty="0">
                <a:latin typeface="Times New Roman" panose="02020603050405020304" pitchFamily="18" charset="0"/>
                <a:cs typeface="Times New Roman" panose="02020603050405020304" pitchFamily="18" charset="0"/>
              </a:rPr>
              <a:t>)</a:t>
            </a:r>
            <a:r>
              <a:rPr lang="kk-KZ" sz="2200" baseline="-25000" dirty="0">
                <a:latin typeface="Times New Roman" panose="02020603050405020304" pitchFamily="18" charset="0"/>
                <a:cs typeface="Times New Roman" panose="02020603050405020304" pitchFamily="18" charset="0"/>
              </a:rPr>
              <a:t>3</a:t>
            </a:r>
            <a:r>
              <a:rPr lang="kk-KZ" sz="2200" dirty="0">
                <a:latin typeface="Times New Roman" panose="02020603050405020304" pitchFamily="18" charset="0"/>
                <a:cs typeface="Times New Roman" panose="02020603050405020304" pitchFamily="18" charset="0"/>
              </a:rPr>
              <a:t> +</a:t>
            </a:r>
            <a:r>
              <a:rPr lang="kk-KZ" sz="2200" dirty="0" smtClean="0">
                <a:latin typeface="Times New Roman" panose="02020603050405020304" pitchFamily="18" charset="0"/>
                <a:cs typeface="Times New Roman" panose="02020603050405020304" pitchFamily="18" charset="0"/>
              </a:rPr>
              <a:t>MnSO</a:t>
            </a:r>
            <a:r>
              <a:rPr lang="kk-KZ" sz="2200" baseline="-25000" dirty="0" smtClean="0">
                <a:latin typeface="Times New Roman" panose="02020603050405020304" pitchFamily="18" charset="0"/>
                <a:cs typeface="Times New Roman" panose="02020603050405020304" pitchFamily="18" charset="0"/>
              </a:rPr>
              <a:t>4</a:t>
            </a:r>
            <a:r>
              <a:rPr lang="kk-KZ" sz="2200" dirty="0" smtClean="0">
                <a:latin typeface="Times New Roman" panose="02020603050405020304" pitchFamily="18" charset="0"/>
                <a:cs typeface="Times New Roman" panose="02020603050405020304" pitchFamily="18" charset="0"/>
              </a:rPr>
              <a:t>+2H</a:t>
            </a:r>
            <a:r>
              <a:rPr lang="kk-KZ" sz="2200" baseline="-25000" dirty="0" smtClean="0">
                <a:latin typeface="Times New Roman" panose="02020603050405020304" pitchFamily="18" charset="0"/>
                <a:cs typeface="Times New Roman" panose="02020603050405020304" pitchFamily="18" charset="0"/>
              </a:rPr>
              <a:t>2</a:t>
            </a:r>
            <a:r>
              <a:rPr lang="kk-KZ" sz="2200" dirty="0" smtClean="0">
                <a:latin typeface="Times New Roman" panose="02020603050405020304" pitchFamily="18" charset="0"/>
                <a:cs typeface="Times New Roman" panose="02020603050405020304" pitchFamily="18" charset="0"/>
              </a:rPr>
              <a:t>O                    </a:t>
            </a:r>
            <a:r>
              <a:rPr lang="kk-KZ" sz="2200" b="0" dirty="0">
                <a:latin typeface="Times New Roman" panose="02020603050405020304" pitchFamily="18" charset="0"/>
                <a:cs typeface="Times New Roman" panose="02020603050405020304" pitchFamily="18" charset="0"/>
              </a:rPr>
              <a:t> </a:t>
            </a:r>
            <a:endParaRPr lang="ru-RU" sz="2200" b="0" dirty="0">
              <a:latin typeface="Times New Roman" panose="02020603050405020304" pitchFamily="18" charset="0"/>
              <a:cs typeface="Times New Roman" panose="02020603050405020304" pitchFamily="18" charset="0"/>
            </a:endParaRPr>
          </a:p>
          <a:p>
            <a:pPr indent="457200" algn="just">
              <a:lnSpc>
                <a:spcPct val="120000"/>
              </a:lnSpc>
            </a:pPr>
            <a:r>
              <a:rPr lang="kk-KZ" sz="2200" b="0" dirty="0">
                <a:latin typeface="Times New Roman" panose="02020603050405020304" pitchFamily="18" charset="0"/>
                <a:cs typeface="Times New Roman" panose="02020603050405020304" pitchFamily="18" charset="0"/>
              </a:rPr>
              <a:t>     рН = 5,2-5,4 болғанда темір (III)  сульфаты келесі реакциялар бойынша гидролизденеді:</a:t>
            </a:r>
            <a:endParaRPr lang="ru-RU" sz="2200" b="0" dirty="0">
              <a:latin typeface="Times New Roman" panose="02020603050405020304" pitchFamily="18" charset="0"/>
              <a:cs typeface="Times New Roman" panose="02020603050405020304" pitchFamily="18" charset="0"/>
            </a:endParaRPr>
          </a:p>
          <a:p>
            <a:pPr indent="457200" algn="just">
              <a:lnSpc>
                <a:spcPct val="120000"/>
              </a:lnSpc>
            </a:pPr>
            <a:r>
              <a:rPr lang="kk-KZ" sz="22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Fe</a:t>
            </a:r>
            <a:r>
              <a:rPr lang="en-US" sz="2200" baseline="-25000" dirty="0">
                <a:latin typeface="Times New Roman" panose="02020603050405020304" pitchFamily="18" charset="0"/>
                <a:cs typeface="Times New Roman" panose="02020603050405020304" pitchFamily="18" charset="0"/>
              </a:rPr>
              <a:t>2</a:t>
            </a:r>
            <a:r>
              <a:rPr lang="en-US" sz="2200" dirty="0">
                <a:latin typeface="Times New Roman" panose="02020603050405020304" pitchFamily="18" charset="0"/>
                <a:cs typeface="Times New Roman" panose="02020603050405020304" pitchFamily="18" charset="0"/>
              </a:rPr>
              <a:t>(SO</a:t>
            </a:r>
            <a:r>
              <a:rPr lang="en-US" sz="2200" baseline="-25000" dirty="0">
                <a:latin typeface="Times New Roman" panose="02020603050405020304" pitchFamily="18" charset="0"/>
                <a:cs typeface="Times New Roman" panose="02020603050405020304" pitchFamily="18" charset="0"/>
              </a:rPr>
              <a:t>4</a:t>
            </a:r>
            <a:r>
              <a:rPr lang="en-US" sz="2200" dirty="0">
                <a:latin typeface="Times New Roman" panose="02020603050405020304" pitchFamily="18" charset="0"/>
                <a:cs typeface="Times New Roman" panose="02020603050405020304" pitchFamily="18" charset="0"/>
              </a:rPr>
              <a:t>)</a:t>
            </a:r>
            <a:r>
              <a:rPr lang="en-US" sz="2200" baseline="-25000" dirty="0">
                <a:latin typeface="Times New Roman" panose="02020603050405020304" pitchFamily="18" charset="0"/>
                <a:cs typeface="Times New Roman" panose="02020603050405020304" pitchFamily="18" charset="0"/>
              </a:rPr>
              <a:t>3</a:t>
            </a:r>
            <a:r>
              <a:rPr lang="en-US" sz="2200" dirty="0">
                <a:latin typeface="Times New Roman" panose="02020603050405020304" pitchFamily="18" charset="0"/>
                <a:cs typeface="Times New Roman" panose="02020603050405020304" pitchFamily="18" charset="0"/>
              </a:rPr>
              <a:t> +6H</a:t>
            </a:r>
            <a:r>
              <a:rPr lang="en-US" sz="2200" baseline="-25000" dirty="0">
                <a:latin typeface="Times New Roman" panose="02020603050405020304" pitchFamily="18" charset="0"/>
                <a:cs typeface="Times New Roman" panose="02020603050405020304" pitchFamily="18" charset="0"/>
              </a:rPr>
              <a:t>2</a:t>
            </a:r>
            <a:r>
              <a:rPr lang="en-US" sz="2200" dirty="0">
                <a:latin typeface="Times New Roman" panose="02020603050405020304" pitchFamily="18" charset="0"/>
                <a:cs typeface="Times New Roman" panose="02020603050405020304" pitchFamily="18" charset="0"/>
              </a:rPr>
              <a:t>O = 2Fe(OH)</a:t>
            </a:r>
            <a:r>
              <a:rPr lang="en-US" sz="2200" baseline="-25000" dirty="0">
                <a:latin typeface="Times New Roman" panose="02020603050405020304" pitchFamily="18" charset="0"/>
                <a:cs typeface="Times New Roman" panose="02020603050405020304" pitchFamily="18" charset="0"/>
              </a:rPr>
              <a:t>3</a:t>
            </a:r>
            <a:r>
              <a:rPr lang="en-US" sz="2200" dirty="0">
                <a:latin typeface="Times New Roman" panose="02020603050405020304" pitchFamily="18" charset="0"/>
                <a:cs typeface="Times New Roman" panose="02020603050405020304" pitchFamily="18" charset="0"/>
              </a:rPr>
              <a:t> +3H</a:t>
            </a:r>
            <a:r>
              <a:rPr lang="en-US" sz="2200" baseline="-25000" dirty="0">
                <a:latin typeface="Times New Roman" panose="02020603050405020304" pitchFamily="18" charset="0"/>
                <a:cs typeface="Times New Roman" panose="02020603050405020304" pitchFamily="18" charset="0"/>
              </a:rPr>
              <a:t>2</a:t>
            </a:r>
            <a:r>
              <a:rPr lang="en-US" sz="2200" dirty="0">
                <a:latin typeface="Times New Roman" panose="02020603050405020304" pitchFamily="18" charset="0"/>
                <a:cs typeface="Times New Roman" panose="02020603050405020304" pitchFamily="18" charset="0"/>
              </a:rPr>
              <a:t>SO</a:t>
            </a:r>
            <a:r>
              <a:rPr lang="en-US" sz="2200" baseline="-25000" dirty="0">
                <a:latin typeface="Times New Roman" panose="02020603050405020304" pitchFamily="18" charset="0"/>
                <a:cs typeface="Times New Roman" panose="02020603050405020304" pitchFamily="18" charset="0"/>
              </a:rPr>
              <a:t>4</a:t>
            </a:r>
            <a:r>
              <a:rPr lang="en-US" sz="2200" dirty="0">
                <a:latin typeface="Times New Roman" panose="02020603050405020304" pitchFamily="18" charset="0"/>
                <a:cs typeface="Times New Roman" panose="02020603050405020304" pitchFamily="18" charset="0"/>
              </a:rPr>
              <a:t>                    </a:t>
            </a:r>
            <a:endParaRPr lang="ru-RU" sz="2200" dirty="0">
              <a:latin typeface="Times New Roman" panose="02020603050405020304" pitchFamily="18" charset="0"/>
              <a:cs typeface="Times New Roman" panose="02020603050405020304" pitchFamily="18" charset="0"/>
            </a:endParaRPr>
          </a:p>
          <a:p>
            <a:pPr indent="457200" algn="just">
              <a:lnSpc>
                <a:spcPct val="120000"/>
              </a:lnSpc>
            </a:pPr>
            <a:r>
              <a:rPr lang="en-US" sz="2200" dirty="0">
                <a:latin typeface="Times New Roman" panose="02020603050405020304" pitchFamily="18" charset="0"/>
                <a:cs typeface="Times New Roman" panose="02020603050405020304" pitchFamily="18" charset="0"/>
              </a:rPr>
              <a:t>                               Fe</a:t>
            </a:r>
            <a:r>
              <a:rPr lang="en-US" sz="2200" baseline="-25000" dirty="0">
                <a:latin typeface="Times New Roman" panose="02020603050405020304" pitchFamily="18" charset="0"/>
                <a:cs typeface="Times New Roman" panose="02020603050405020304" pitchFamily="18" charset="0"/>
              </a:rPr>
              <a:t>2</a:t>
            </a:r>
            <a:r>
              <a:rPr lang="en-US" sz="2200" dirty="0">
                <a:latin typeface="Times New Roman" panose="02020603050405020304" pitchFamily="18" charset="0"/>
                <a:cs typeface="Times New Roman" panose="02020603050405020304" pitchFamily="18" charset="0"/>
              </a:rPr>
              <a:t>(SO</a:t>
            </a:r>
            <a:r>
              <a:rPr lang="en-US" sz="2200" baseline="-25000" dirty="0">
                <a:latin typeface="Times New Roman" panose="02020603050405020304" pitchFamily="18" charset="0"/>
                <a:cs typeface="Times New Roman" panose="02020603050405020304" pitchFamily="18" charset="0"/>
              </a:rPr>
              <a:t>4</a:t>
            </a:r>
            <a:r>
              <a:rPr lang="en-US" sz="2200" dirty="0">
                <a:latin typeface="Times New Roman" panose="02020603050405020304" pitchFamily="18" charset="0"/>
                <a:cs typeface="Times New Roman" panose="02020603050405020304" pitchFamily="18" charset="0"/>
              </a:rPr>
              <a:t>)</a:t>
            </a:r>
            <a:r>
              <a:rPr lang="en-US" sz="2200" baseline="-25000" dirty="0">
                <a:latin typeface="Times New Roman" panose="02020603050405020304" pitchFamily="18" charset="0"/>
                <a:cs typeface="Times New Roman" panose="02020603050405020304" pitchFamily="18" charset="0"/>
              </a:rPr>
              <a:t>3</a:t>
            </a:r>
            <a:r>
              <a:rPr lang="en-US" sz="2200" dirty="0">
                <a:latin typeface="Times New Roman" panose="02020603050405020304" pitchFamily="18" charset="0"/>
                <a:cs typeface="Times New Roman" panose="02020603050405020304" pitchFamily="18" charset="0"/>
              </a:rPr>
              <a:t> +2H</a:t>
            </a:r>
            <a:r>
              <a:rPr lang="en-US" sz="2200" baseline="-25000" dirty="0">
                <a:latin typeface="Times New Roman" panose="02020603050405020304" pitchFamily="18" charset="0"/>
                <a:cs typeface="Times New Roman" panose="02020603050405020304" pitchFamily="18" charset="0"/>
              </a:rPr>
              <a:t>2</a:t>
            </a:r>
            <a:r>
              <a:rPr lang="en-US" sz="2200" dirty="0">
                <a:latin typeface="Times New Roman" panose="02020603050405020304" pitchFamily="18" charset="0"/>
                <a:cs typeface="Times New Roman" panose="02020603050405020304" pitchFamily="18" charset="0"/>
              </a:rPr>
              <a:t>O = 2Fe(OH)SO</a:t>
            </a:r>
            <a:r>
              <a:rPr lang="en-US" sz="2200" baseline="-25000" dirty="0">
                <a:latin typeface="Times New Roman" panose="02020603050405020304" pitchFamily="18" charset="0"/>
                <a:cs typeface="Times New Roman" panose="02020603050405020304" pitchFamily="18" charset="0"/>
              </a:rPr>
              <a:t>4</a:t>
            </a:r>
            <a:r>
              <a:rPr lang="en-US" sz="2200" dirty="0">
                <a:latin typeface="Times New Roman" panose="02020603050405020304" pitchFamily="18" charset="0"/>
                <a:cs typeface="Times New Roman" panose="02020603050405020304" pitchFamily="18" charset="0"/>
              </a:rPr>
              <a:t> + H</a:t>
            </a:r>
            <a:r>
              <a:rPr lang="en-US" sz="2200" baseline="-25000" dirty="0">
                <a:latin typeface="Times New Roman" panose="02020603050405020304" pitchFamily="18" charset="0"/>
                <a:cs typeface="Times New Roman" panose="02020603050405020304" pitchFamily="18" charset="0"/>
              </a:rPr>
              <a:t>2</a:t>
            </a:r>
            <a:r>
              <a:rPr lang="en-US" sz="2200" dirty="0">
                <a:latin typeface="Times New Roman" panose="02020603050405020304" pitchFamily="18" charset="0"/>
                <a:cs typeface="Times New Roman" panose="02020603050405020304" pitchFamily="18" charset="0"/>
              </a:rPr>
              <a:t>SO</a:t>
            </a:r>
            <a:r>
              <a:rPr lang="en-US" sz="2200" baseline="-25000" dirty="0">
                <a:latin typeface="Times New Roman" panose="02020603050405020304" pitchFamily="18" charset="0"/>
                <a:cs typeface="Times New Roman" panose="02020603050405020304" pitchFamily="18" charset="0"/>
              </a:rPr>
              <a:t>4</a:t>
            </a:r>
            <a:r>
              <a:rPr lang="en-US" sz="2200" dirty="0">
                <a:latin typeface="Times New Roman" panose="02020603050405020304" pitchFamily="18" charset="0"/>
                <a:cs typeface="Times New Roman" panose="02020603050405020304" pitchFamily="18" charset="0"/>
              </a:rPr>
              <a:t> </a:t>
            </a:r>
            <a:r>
              <a:rPr lang="en-US" sz="2200" b="0" dirty="0">
                <a:latin typeface="Times New Roman" panose="02020603050405020304" pitchFamily="18" charset="0"/>
                <a:cs typeface="Times New Roman" panose="02020603050405020304" pitchFamily="18" charset="0"/>
              </a:rPr>
              <a:t>                   </a:t>
            </a:r>
            <a:endParaRPr lang="ru-RU" sz="2200" b="0" dirty="0">
              <a:latin typeface="Times New Roman" panose="02020603050405020304" pitchFamily="18" charset="0"/>
              <a:cs typeface="Times New Roman" panose="02020603050405020304" pitchFamily="18" charset="0"/>
            </a:endParaRPr>
          </a:p>
          <a:p>
            <a:pPr indent="457200" algn="just">
              <a:lnSpc>
                <a:spcPct val="120000"/>
              </a:lnSpc>
            </a:pPr>
            <a:r>
              <a:rPr lang="en-US" sz="2200" b="0" dirty="0" smtClean="0">
                <a:latin typeface="Times New Roman" panose="02020603050405020304" pitchFamily="18" charset="0"/>
                <a:cs typeface="Times New Roman" panose="02020603050405020304" pitchFamily="18" charset="0"/>
              </a:rPr>
              <a:t> </a:t>
            </a:r>
            <a:r>
              <a:rPr lang="en-US" sz="2200" b="0" dirty="0">
                <a:latin typeface="Times New Roman" panose="02020603050405020304" pitchFamily="18" charset="0"/>
                <a:cs typeface="Times New Roman" panose="02020603050405020304" pitchFamily="18" charset="0"/>
              </a:rPr>
              <a:t>Fe(OH)</a:t>
            </a:r>
            <a:r>
              <a:rPr lang="en-US" sz="2200" b="0" baseline="-25000" dirty="0">
                <a:latin typeface="Times New Roman" panose="02020603050405020304" pitchFamily="18" charset="0"/>
                <a:cs typeface="Times New Roman" panose="02020603050405020304" pitchFamily="18" charset="0"/>
              </a:rPr>
              <a:t>3</a:t>
            </a:r>
            <a:r>
              <a:rPr lang="en-US" sz="2200" b="0" dirty="0">
                <a:latin typeface="Times New Roman" panose="02020603050405020304" pitchFamily="18" charset="0"/>
                <a:cs typeface="Times New Roman" panose="02020603050405020304" pitchFamily="18" charset="0"/>
              </a:rPr>
              <a:t>  </a:t>
            </a:r>
            <a:r>
              <a:rPr lang="kk-KZ" sz="2200" b="0" dirty="0">
                <a:latin typeface="Times New Roman" panose="02020603050405020304" pitchFamily="18" charset="0"/>
                <a:cs typeface="Times New Roman" panose="02020603050405020304" pitchFamily="18" charset="0"/>
              </a:rPr>
              <a:t>г</a:t>
            </a:r>
            <a:r>
              <a:rPr lang="ru-RU" sz="2200" b="0" dirty="0" err="1">
                <a:latin typeface="Times New Roman" panose="02020603050405020304" pitchFamily="18" charset="0"/>
                <a:cs typeface="Times New Roman" panose="02020603050405020304" pitchFamily="18" charset="0"/>
              </a:rPr>
              <a:t>идрооксид</a:t>
            </a:r>
            <a:r>
              <a:rPr lang="kk-KZ" sz="2200" b="0" dirty="0">
                <a:latin typeface="Times New Roman" panose="02020603050405020304" pitchFamily="18" charset="0"/>
                <a:cs typeface="Times New Roman" panose="02020603050405020304" pitchFamily="18" charset="0"/>
              </a:rPr>
              <a:t>і және  </a:t>
            </a:r>
            <a:r>
              <a:rPr lang="en-US" sz="2200" b="0" dirty="0">
                <a:latin typeface="Times New Roman" panose="02020603050405020304" pitchFamily="18" charset="0"/>
                <a:cs typeface="Times New Roman" panose="02020603050405020304" pitchFamily="18" charset="0"/>
              </a:rPr>
              <a:t>Fe(OH)SO</a:t>
            </a:r>
            <a:r>
              <a:rPr lang="en-US" sz="2200" b="0" baseline="-25000" dirty="0">
                <a:latin typeface="Times New Roman" panose="02020603050405020304" pitchFamily="18" charset="0"/>
                <a:cs typeface="Times New Roman" panose="02020603050405020304" pitchFamily="18" charset="0"/>
              </a:rPr>
              <a:t>4</a:t>
            </a:r>
            <a:r>
              <a:rPr lang="en-US" sz="2200" b="0" dirty="0">
                <a:latin typeface="Times New Roman" panose="02020603050405020304" pitchFamily="18" charset="0"/>
                <a:cs typeface="Times New Roman" panose="02020603050405020304" pitchFamily="18" charset="0"/>
              </a:rPr>
              <a:t>   </a:t>
            </a:r>
            <a:r>
              <a:rPr lang="kk-KZ" sz="2200" b="0" dirty="0">
                <a:latin typeface="Times New Roman" panose="02020603050405020304" pitchFamily="18" charset="0"/>
                <a:cs typeface="Times New Roman" panose="02020603050405020304" pitchFamily="18" charset="0"/>
              </a:rPr>
              <a:t>негізгі тұзы ерітіндіден тұнбаға өтеді, соның нәтижесінде темірден тазартылады</a:t>
            </a:r>
            <a:r>
              <a:rPr lang="kk-KZ" sz="2200" b="0" dirty="0" smtClean="0">
                <a:latin typeface="Times New Roman" panose="02020603050405020304" pitchFamily="18" charset="0"/>
                <a:cs typeface="Times New Roman" panose="02020603050405020304" pitchFamily="18" charset="0"/>
              </a:rPr>
              <a:t>.</a:t>
            </a:r>
          </a:p>
          <a:p>
            <a:pPr indent="457200" algn="just">
              <a:lnSpc>
                <a:spcPct val="120000"/>
              </a:lnSpc>
            </a:pPr>
            <a:r>
              <a:rPr lang="ru-RU" sz="2200" b="0" dirty="0" err="1">
                <a:latin typeface="Times New Roman" panose="02020603050405020304" pitchFamily="18" charset="0"/>
                <a:cs typeface="Times New Roman" panose="02020603050405020304" pitchFamily="18" charset="0"/>
              </a:rPr>
              <a:t>Темірмен</a:t>
            </a:r>
            <a:r>
              <a:rPr lang="ru-RU" sz="2200" b="0" dirty="0">
                <a:latin typeface="Times New Roman" panose="02020603050405020304" pitchFamily="18" charset="0"/>
                <a:cs typeface="Times New Roman" panose="02020603050405020304" pitchFamily="18" charset="0"/>
              </a:rPr>
              <a:t> </a:t>
            </a:r>
            <a:r>
              <a:rPr lang="ru-RU" sz="2200" b="0" dirty="0" err="1">
                <a:latin typeface="Times New Roman" panose="02020603050405020304" pitchFamily="18" charset="0"/>
                <a:cs typeface="Times New Roman" panose="02020603050405020304" pitchFamily="18" charset="0"/>
              </a:rPr>
              <a:t>бірге</a:t>
            </a:r>
            <a:r>
              <a:rPr lang="ru-RU" sz="2200" b="0" dirty="0">
                <a:latin typeface="Times New Roman" panose="02020603050405020304" pitchFamily="18" charset="0"/>
                <a:cs typeface="Times New Roman" panose="02020603050405020304" pitchFamily="18" charset="0"/>
              </a:rPr>
              <a:t> </a:t>
            </a:r>
            <a:r>
              <a:rPr lang="ru-RU" sz="2200" b="0" dirty="0" err="1">
                <a:latin typeface="Times New Roman" panose="02020603050405020304" pitchFamily="18" charset="0"/>
                <a:cs typeface="Times New Roman" panose="02020603050405020304" pitchFamily="18" charset="0"/>
              </a:rPr>
              <a:t>тұнбаға</a:t>
            </a:r>
            <a:r>
              <a:rPr lang="ru-RU" sz="2200" b="0" dirty="0">
                <a:latin typeface="Times New Roman" panose="02020603050405020304" pitchFamily="18" charset="0"/>
                <a:cs typeface="Times New Roman" panose="02020603050405020304" pitchFamily="18" charset="0"/>
              </a:rPr>
              <a:t> </a:t>
            </a:r>
            <a:r>
              <a:rPr lang="ru-RU" sz="2200" b="0" dirty="0" err="1">
                <a:latin typeface="Times New Roman" panose="02020603050405020304" pitchFamily="18" charset="0"/>
                <a:cs typeface="Times New Roman" panose="02020603050405020304" pitchFamily="18" charset="0"/>
              </a:rPr>
              <a:t>сүрме</a:t>
            </a:r>
            <a:r>
              <a:rPr lang="ru-RU" sz="2200" b="0" dirty="0">
                <a:latin typeface="Times New Roman" panose="02020603050405020304" pitchFamily="18" charset="0"/>
                <a:cs typeface="Times New Roman" panose="02020603050405020304" pitchFamily="18" charset="0"/>
              </a:rPr>
              <a:t>, мышьяк, индий, германий, галлий, теллур </a:t>
            </a:r>
            <a:r>
              <a:rPr lang="ru-RU" sz="2200" b="0" dirty="0" err="1">
                <a:latin typeface="Times New Roman" panose="02020603050405020304" pitchFamily="18" charset="0"/>
                <a:cs typeface="Times New Roman" panose="02020603050405020304" pitchFamily="18" charset="0"/>
              </a:rPr>
              <a:t>өтеді</a:t>
            </a:r>
            <a:r>
              <a:rPr lang="ru-RU" sz="2200" b="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323990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52718"/>
            <a:ext cx="8640960" cy="1404074"/>
          </a:xfrm>
        </p:spPr>
        <p:txBody>
          <a:bodyPr>
            <a:normAutofit/>
          </a:bodyPr>
          <a:lstStyle/>
          <a:p>
            <a:r>
              <a:rPr lang="kk-KZ" sz="3000" b="1" dirty="0" smtClean="0">
                <a:latin typeface="Times New Roman" panose="02020603050405020304" pitchFamily="18" charset="0"/>
                <a:cs typeface="Times New Roman" panose="02020603050405020304" pitchFamily="18" charset="0"/>
              </a:rPr>
              <a:t>2. </a:t>
            </a:r>
            <a:r>
              <a:rPr lang="kk-KZ" sz="3000" b="1" dirty="0">
                <a:latin typeface="Times New Roman" panose="02020603050405020304" pitchFamily="18" charset="0"/>
                <a:cs typeface="Times New Roman" panose="02020603050405020304" pitchFamily="18" charset="0"/>
              </a:rPr>
              <a:t>мырыш шаңымен цементациялау арқылы тазалау</a:t>
            </a:r>
            <a:endParaRPr lang="ru-RU" sz="30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1752600"/>
            <a:ext cx="8640960" cy="4916760"/>
          </a:xfrm>
        </p:spPr>
        <p:txBody>
          <a:bodyPr>
            <a:normAutofit/>
          </a:bodyPr>
          <a:lstStyle/>
          <a:p>
            <a:pPr algn="just"/>
            <a:r>
              <a:rPr lang="kk-KZ" b="0" i="1" dirty="0">
                <a:latin typeface="Times New Roman" panose="02020603050405020304" pitchFamily="18" charset="0"/>
                <a:cs typeface="Times New Roman" panose="02020603050405020304" pitchFamily="18" charset="0"/>
              </a:rPr>
              <a:t>Екінші топқа</a:t>
            </a:r>
            <a:r>
              <a:rPr lang="kk-KZ" b="0" dirty="0">
                <a:latin typeface="Times New Roman" panose="02020603050405020304" pitchFamily="18" charset="0"/>
                <a:cs typeface="Times New Roman" panose="02020603050405020304" pitchFamily="18" charset="0"/>
              </a:rPr>
              <a:t>, мырышқа қарағанда оң электрлі металдар кіреді. Кернеулік қатардан көрініп тұрғандай: </a:t>
            </a:r>
            <a:endParaRPr lang="ru-RU" b="0" dirty="0">
              <a:latin typeface="Times New Roman" panose="02020603050405020304" pitchFamily="18" charset="0"/>
              <a:cs typeface="Times New Roman" panose="02020603050405020304" pitchFamily="18" charset="0"/>
            </a:endParaRPr>
          </a:p>
          <a:p>
            <a:pPr algn="just"/>
            <a:endParaRPr lang="ru-RU" b="0" dirty="0">
              <a:latin typeface="Times New Roman" panose="02020603050405020304" pitchFamily="18" charset="0"/>
              <a:cs typeface="Times New Roman" panose="02020603050405020304" pitchFamily="18" charset="0"/>
            </a:endParaRPr>
          </a:p>
          <a:p>
            <a:pPr algn="just"/>
            <a:r>
              <a:rPr lang="kk-KZ" sz="1600" dirty="0">
                <a:solidFill>
                  <a:schemeClr val="tx2"/>
                </a:solidFill>
                <a:latin typeface="Times New Roman" panose="02020603050405020304" pitchFamily="18" charset="0"/>
                <a:cs typeface="Times New Roman" panose="02020603050405020304" pitchFamily="18" charset="0"/>
              </a:rPr>
              <a:t>Me/Me</a:t>
            </a:r>
            <a:r>
              <a:rPr lang="kk-KZ" sz="1600" baseline="30000" dirty="0">
                <a:solidFill>
                  <a:schemeClr val="tx2"/>
                </a:solidFill>
                <a:latin typeface="Times New Roman" panose="02020603050405020304" pitchFamily="18" charset="0"/>
                <a:cs typeface="Times New Roman" panose="02020603050405020304" pitchFamily="18" charset="0"/>
              </a:rPr>
              <a:t>z+</a:t>
            </a:r>
            <a:r>
              <a:rPr lang="kk-KZ" sz="1600" dirty="0">
                <a:latin typeface="Times New Roman" panose="02020603050405020304" pitchFamily="18" charset="0"/>
                <a:cs typeface="Times New Roman" panose="02020603050405020304" pitchFamily="18" charset="0"/>
              </a:rPr>
              <a:t> </a:t>
            </a:r>
            <a:r>
              <a:rPr lang="kk-KZ" sz="1600" dirty="0" smtClean="0">
                <a:latin typeface="Times New Roman" panose="02020603050405020304" pitchFamily="18" charset="0"/>
                <a:cs typeface="Times New Roman" panose="02020603050405020304" pitchFamily="18" charset="0"/>
              </a:rPr>
              <a:t> Al/Al</a:t>
            </a:r>
            <a:r>
              <a:rPr lang="kk-KZ" sz="1600" baseline="30000" dirty="0" smtClean="0">
                <a:latin typeface="Times New Roman" panose="02020603050405020304" pitchFamily="18" charset="0"/>
                <a:cs typeface="Times New Roman" panose="02020603050405020304" pitchFamily="18" charset="0"/>
              </a:rPr>
              <a:t>3</a:t>
            </a:r>
            <a:r>
              <a:rPr lang="kk-KZ" sz="1600" baseline="30000" dirty="0">
                <a:latin typeface="Times New Roman" panose="02020603050405020304" pitchFamily="18" charset="0"/>
                <a:cs typeface="Times New Roman" panose="02020603050405020304" pitchFamily="18" charset="0"/>
              </a:rPr>
              <a:t>+</a:t>
            </a:r>
            <a:r>
              <a:rPr lang="kk-KZ" sz="1600" dirty="0">
                <a:latin typeface="Times New Roman" panose="02020603050405020304" pitchFamily="18" charset="0"/>
                <a:cs typeface="Times New Roman" panose="02020603050405020304" pitchFamily="18" charset="0"/>
              </a:rPr>
              <a:t> </a:t>
            </a:r>
            <a:r>
              <a:rPr lang="kk-KZ" sz="1600" dirty="0" smtClean="0">
                <a:latin typeface="Times New Roman" panose="02020603050405020304" pitchFamily="18" charset="0"/>
                <a:cs typeface="Times New Roman" panose="02020603050405020304" pitchFamily="18" charset="0"/>
              </a:rPr>
              <a:t> Mn/Mn</a:t>
            </a:r>
            <a:r>
              <a:rPr lang="kk-KZ" sz="1600" baseline="30000" dirty="0" smtClean="0">
                <a:latin typeface="Times New Roman" panose="02020603050405020304" pitchFamily="18" charset="0"/>
                <a:cs typeface="Times New Roman" panose="02020603050405020304" pitchFamily="18" charset="0"/>
              </a:rPr>
              <a:t>2</a:t>
            </a:r>
            <a:r>
              <a:rPr lang="kk-KZ" sz="1600" baseline="30000" dirty="0">
                <a:latin typeface="Times New Roman" panose="02020603050405020304" pitchFamily="18" charset="0"/>
                <a:cs typeface="Times New Roman" panose="02020603050405020304" pitchFamily="18" charset="0"/>
              </a:rPr>
              <a:t>+ </a:t>
            </a:r>
            <a:r>
              <a:rPr lang="kk-KZ" sz="1600" baseline="30000" dirty="0" smtClean="0">
                <a:latin typeface="Times New Roman" panose="02020603050405020304" pitchFamily="18" charset="0"/>
                <a:cs typeface="Times New Roman" panose="02020603050405020304" pitchFamily="18" charset="0"/>
              </a:rPr>
              <a:t> </a:t>
            </a:r>
            <a:r>
              <a:rPr lang="kk-KZ" sz="1600" dirty="0" smtClean="0">
                <a:latin typeface="Times New Roman" panose="02020603050405020304" pitchFamily="18" charset="0"/>
                <a:cs typeface="Times New Roman" panose="02020603050405020304" pitchFamily="18" charset="0"/>
              </a:rPr>
              <a:t>Zn/Zn </a:t>
            </a:r>
            <a:r>
              <a:rPr lang="kk-KZ" sz="1600" baseline="30000" dirty="0">
                <a:latin typeface="Times New Roman" panose="02020603050405020304" pitchFamily="18" charset="0"/>
                <a:cs typeface="Times New Roman" panose="02020603050405020304" pitchFamily="18" charset="0"/>
              </a:rPr>
              <a:t>2</a:t>
            </a:r>
            <a:r>
              <a:rPr lang="kk-KZ" sz="1600" baseline="30000" dirty="0" smtClean="0">
                <a:latin typeface="Times New Roman" panose="02020603050405020304" pitchFamily="18" charset="0"/>
                <a:cs typeface="Times New Roman" panose="02020603050405020304" pitchFamily="18" charset="0"/>
              </a:rPr>
              <a:t>+ </a:t>
            </a:r>
            <a:r>
              <a:rPr lang="kk-KZ" sz="1600" dirty="0" smtClean="0">
                <a:latin typeface="Times New Roman" panose="02020603050405020304" pitchFamily="18" charset="0"/>
                <a:cs typeface="Times New Roman" panose="02020603050405020304" pitchFamily="18" charset="0"/>
              </a:rPr>
              <a:t>Cd/Cd</a:t>
            </a:r>
            <a:r>
              <a:rPr lang="kk-KZ" sz="1600" baseline="30000" dirty="0" smtClean="0">
                <a:latin typeface="Times New Roman" panose="02020603050405020304" pitchFamily="18" charset="0"/>
                <a:cs typeface="Times New Roman" panose="02020603050405020304" pitchFamily="18" charset="0"/>
              </a:rPr>
              <a:t>2</a:t>
            </a:r>
            <a:r>
              <a:rPr lang="kk-KZ" sz="1600" baseline="30000" dirty="0">
                <a:latin typeface="Times New Roman" panose="02020603050405020304" pitchFamily="18" charset="0"/>
                <a:cs typeface="Times New Roman" panose="02020603050405020304" pitchFamily="18" charset="0"/>
              </a:rPr>
              <a:t>+</a:t>
            </a:r>
            <a:r>
              <a:rPr lang="kk-KZ" sz="1600" dirty="0">
                <a:latin typeface="Times New Roman" panose="02020603050405020304" pitchFamily="18" charset="0"/>
                <a:cs typeface="Times New Roman" panose="02020603050405020304" pitchFamily="18" charset="0"/>
              </a:rPr>
              <a:t> </a:t>
            </a:r>
            <a:r>
              <a:rPr lang="kk-KZ" sz="1600" dirty="0" smtClean="0">
                <a:latin typeface="Times New Roman" panose="02020603050405020304" pitchFamily="18" charset="0"/>
                <a:cs typeface="Times New Roman" panose="02020603050405020304" pitchFamily="18" charset="0"/>
              </a:rPr>
              <a:t> Co/Co</a:t>
            </a:r>
            <a:r>
              <a:rPr lang="kk-KZ" sz="1600" baseline="30000" dirty="0" smtClean="0">
                <a:latin typeface="Times New Roman" panose="02020603050405020304" pitchFamily="18" charset="0"/>
                <a:cs typeface="Times New Roman" panose="02020603050405020304" pitchFamily="18" charset="0"/>
              </a:rPr>
              <a:t>2</a:t>
            </a:r>
            <a:r>
              <a:rPr lang="kk-KZ" sz="1600" baseline="30000" dirty="0">
                <a:latin typeface="Times New Roman" panose="02020603050405020304" pitchFamily="18" charset="0"/>
                <a:cs typeface="Times New Roman" panose="02020603050405020304" pitchFamily="18" charset="0"/>
              </a:rPr>
              <a:t>+</a:t>
            </a:r>
            <a:r>
              <a:rPr lang="kk-KZ" sz="1600" dirty="0">
                <a:latin typeface="Times New Roman" panose="02020603050405020304" pitchFamily="18" charset="0"/>
                <a:cs typeface="Times New Roman" panose="02020603050405020304" pitchFamily="18" charset="0"/>
              </a:rPr>
              <a:t>  Ni/Ni</a:t>
            </a:r>
            <a:r>
              <a:rPr lang="kk-KZ" sz="1600" baseline="30000" dirty="0">
                <a:latin typeface="Times New Roman" panose="02020603050405020304" pitchFamily="18" charset="0"/>
                <a:cs typeface="Times New Roman" panose="02020603050405020304" pitchFamily="18" charset="0"/>
              </a:rPr>
              <a:t>2+ </a:t>
            </a:r>
            <a:r>
              <a:rPr lang="kk-KZ" sz="1600" dirty="0">
                <a:latin typeface="Times New Roman" panose="02020603050405020304" pitchFamily="18" charset="0"/>
                <a:cs typeface="Times New Roman" panose="02020603050405020304" pitchFamily="18" charset="0"/>
              </a:rPr>
              <a:t> In/In</a:t>
            </a:r>
            <a:r>
              <a:rPr lang="kk-KZ" sz="1600" baseline="30000" dirty="0">
                <a:latin typeface="Times New Roman" panose="02020603050405020304" pitchFamily="18" charset="0"/>
                <a:cs typeface="Times New Roman" panose="02020603050405020304" pitchFamily="18" charset="0"/>
              </a:rPr>
              <a:t>3+</a:t>
            </a:r>
            <a:r>
              <a:rPr lang="kk-KZ" sz="1600" dirty="0">
                <a:latin typeface="Times New Roman" panose="02020603050405020304" pitchFamily="18" charset="0"/>
                <a:cs typeface="Times New Roman" panose="02020603050405020304" pitchFamily="18" charset="0"/>
              </a:rPr>
              <a:t> </a:t>
            </a:r>
            <a:r>
              <a:rPr lang="kk-KZ" sz="1600" dirty="0" smtClean="0">
                <a:latin typeface="Times New Roman" panose="02020603050405020304" pitchFamily="18" charset="0"/>
                <a:cs typeface="Times New Roman" panose="02020603050405020304" pitchFamily="18" charset="0"/>
              </a:rPr>
              <a:t> Sb/Sb</a:t>
            </a:r>
            <a:r>
              <a:rPr lang="kk-KZ" sz="1600" baseline="30000" dirty="0" smtClean="0">
                <a:latin typeface="Times New Roman" panose="02020603050405020304" pitchFamily="18" charset="0"/>
                <a:cs typeface="Times New Roman" panose="02020603050405020304" pitchFamily="18" charset="0"/>
              </a:rPr>
              <a:t>3</a:t>
            </a:r>
            <a:r>
              <a:rPr lang="kk-KZ" sz="1600" baseline="30000" dirty="0">
                <a:latin typeface="Times New Roman" panose="02020603050405020304" pitchFamily="18" charset="0"/>
                <a:cs typeface="Times New Roman" panose="02020603050405020304" pitchFamily="18" charset="0"/>
              </a:rPr>
              <a:t>+</a:t>
            </a:r>
            <a:r>
              <a:rPr lang="kk-KZ" sz="1600" dirty="0">
                <a:latin typeface="Times New Roman" panose="02020603050405020304" pitchFamily="18" charset="0"/>
                <a:cs typeface="Times New Roman" panose="02020603050405020304" pitchFamily="18" charset="0"/>
              </a:rPr>
              <a:t>  As/As</a:t>
            </a:r>
            <a:r>
              <a:rPr lang="kk-KZ" sz="1600" baseline="30000" dirty="0">
                <a:latin typeface="Times New Roman" panose="02020603050405020304" pitchFamily="18" charset="0"/>
                <a:cs typeface="Times New Roman" panose="02020603050405020304" pitchFamily="18" charset="0"/>
              </a:rPr>
              <a:t>3+</a:t>
            </a:r>
            <a:r>
              <a:rPr lang="kk-KZ" sz="1600" dirty="0">
                <a:latin typeface="Times New Roman" panose="02020603050405020304" pitchFamily="18" charset="0"/>
                <a:cs typeface="Times New Roman" panose="02020603050405020304" pitchFamily="18" charset="0"/>
              </a:rPr>
              <a:t> Cu/Cu</a:t>
            </a:r>
            <a:r>
              <a:rPr lang="kk-KZ" sz="1600" baseline="30000" dirty="0">
                <a:latin typeface="Times New Roman" panose="02020603050405020304" pitchFamily="18" charset="0"/>
                <a:cs typeface="Times New Roman" panose="02020603050405020304" pitchFamily="18" charset="0"/>
              </a:rPr>
              <a:t>2+</a:t>
            </a:r>
            <a:endParaRPr lang="ru-RU" sz="1600" dirty="0">
              <a:latin typeface="Times New Roman" panose="02020603050405020304" pitchFamily="18" charset="0"/>
              <a:cs typeface="Times New Roman" panose="02020603050405020304" pitchFamily="18" charset="0"/>
            </a:endParaRPr>
          </a:p>
          <a:p>
            <a:pPr algn="just"/>
            <a:r>
              <a:rPr lang="kk-KZ" sz="1600" dirty="0">
                <a:solidFill>
                  <a:schemeClr val="tx2"/>
                </a:solidFill>
                <a:latin typeface="Times New Roman" panose="02020603050405020304" pitchFamily="18" charset="0"/>
                <a:cs typeface="Times New Roman" panose="02020603050405020304" pitchFamily="18" charset="0"/>
              </a:rPr>
              <a:t> </a:t>
            </a:r>
            <a:r>
              <a:rPr lang="en-US" sz="1600" dirty="0" smtClean="0">
                <a:solidFill>
                  <a:schemeClr val="tx2"/>
                </a:solidFill>
                <a:latin typeface="Times New Roman" panose="02020603050405020304" pitchFamily="18" charset="0"/>
                <a:cs typeface="Times New Roman" panose="02020603050405020304" pitchFamily="18" charset="0"/>
              </a:rPr>
              <a:t>φ</a:t>
            </a:r>
            <a:r>
              <a:rPr lang="kk-KZ" sz="1600" baseline="30000" dirty="0" smtClean="0">
                <a:solidFill>
                  <a:schemeClr val="tx2"/>
                </a:solidFill>
                <a:latin typeface="Times New Roman" panose="02020603050405020304" pitchFamily="18" charset="0"/>
                <a:cs typeface="Times New Roman" panose="02020603050405020304" pitchFamily="18" charset="0"/>
              </a:rPr>
              <a:t>o</a:t>
            </a:r>
            <a:r>
              <a:rPr lang="kk-KZ" sz="1600" dirty="0">
                <a:solidFill>
                  <a:schemeClr val="tx2"/>
                </a:solidFill>
                <a:latin typeface="Times New Roman" panose="02020603050405020304" pitchFamily="18" charset="0"/>
                <a:cs typeface="Times New Roman" panose="02020603050405020304" pitchFamily="18" charset="0"/>
              </a:rPr>
              <a:t>, </a:t>
            </a:r>
            <a:r>
              <a:rPr lang="kk-KZ" sz="1600" dirty="0" smtClean="0">
                <a:solidFill>
                  <a:schemeClr val="tx2"/>
                </a:solidFill>
                <a:latin typeface="Times New Roman" panose="02020603050405020304" pitchFamily="18" charset="0"/>
                <a:cs typeface="Times New Roman" panose="02020603050405020304" pitchFamily="18" charset="0"/>
              </a:rPr>
              <a:t>B       </a:t>
            </a:r>
            <a:r>
              <a:rPr lang="kk-KZ" sz="1600" dirty="0">
                <a:latin typeface="Times New Roman" panose="02020603050405020304" pitchFamily="18" charset="0"/>
                <a:cs typeface="Times New Roman" panose="02020603050405020304" pitchFamily="18" charset="0"/>
              </a:rPr>
              <a:t>-1,66       -1,18      -0,76     </a:t>
            </a:r>
            <a:r>
              <a:rPr lang="kk-KZ" sz="1600" dirty="0" smtClean="0">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0,403     </a:t>
            </a:r>
            <a:r>
              <a:rPr lang="kk-KZ" sz="1600" dirty="0" smtClean="0">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-0,27    </a:t>
            </a:r>
            <a:r>
              <a:rPr lang="kk-KZ" sz="1600" dirty="0" smtClean="0">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-0,25      -0,325   </a:t>
            </a:r>
            <a:r>
              <a:rPr lang="kk-KZ" sz="1600" dirty="0" smtClean="0">
                <a:latin typeface="Times New Roman" panose="02020603050405020304" pitchFamily="18" charset="0"/>
                <a:cs typeface="Times New Roman" panose="02020603050405020304" pitchFamily="18" charset="0"/>
              </a:rPr>
              <a:t> 0,152        </a:t>
            </a:r>
            <a:r>
              <a:rPr lang="kk-KZ" sz="1600" dirty="0">
                <a:latin typeface="Times New Roman" panose="02020603050405020304" pitchFamily="18" charset="0"/>
                <a:cs typeface="Times New Roman" panose="02020603050405020304" pitchFamily="18" charset="0"/>
              </a:rPr>
              <a:t>0,247      </a:t>
            </a:r>
            <a:r>
              <a:rPr lang="kk-KZ" sz="1600" dirty="0" smtClean="0">
                <a:latin typeface="Times New Roman" panose="02020603050405020304" pitchFamily="18" charset="0"/>
                <a:cs typeface="Times New Roman" panose="02020603050405020304" pitchFamily="18" charset="0"/>
              </a:rPr>
              <a:t> 0,34</a:t>
            </a:r>
          </a:p>
          <a:p>
            <a:pPr algn="just"/>
            <a:endParaRPr lang="kk-KZ" sz="1600" dirty="0">
              <a:latin typeface="Times New Roman" panose="02020603050405020304" pitchFamily="18" charset="0"/>
              <a:cs typeface="Times New Roman" panose="02020603050405020304" pitchFamily="18" charset="0"/>
            </a:endParaRPr>
          </a:p>
          <a:p>
            <a:pPr algn="just"/>
            <a:r>
              <a:rPr lang="kk-KZ" b="0" dirty="0">
                <a:latin typeface="Times New Roman" panose="02020603050405020304" pitchFamily="18" charset="0"/>
                <a:cs typeface="Times New Roman" panose="02020603050405020304" pitchFamily="18" charset="0"/>
              </a:rPr>
              <a:t>Оларға </a:t>
            </a:r>
            <a:r>
              <a:rPr lang="en-US" b="0" dirty="0">
                <a:latin typeface="Times New Roman" panose="02020603050405020304" pitchFamily="18" charset="0"/>
                <a:cs typeface="Times New Roman" panose="02020603050405020304" pitchFamily="18" charset="0"/>
              </a:rPr>
              <a:t>Cu, Cd, Ni, Co </a:t>
            </a:r>
            <a:r>
              <a:rPr lang="kk-KZ" b="0" dirty="0">
                <a:latin typeface="Times New Roman" panose="02020603050405020304" pitchFamily="18" charset="0"/>
                <a:cs typeface="Times New Roman" panose="02020603050405020304" pitchFamily="18" charset="0"/>
              </a:rPr>
              <a:t>жатады. Бұл қоспалар ерітіндіден цементациялау арқылы жүзеге асыралады. </a:t>
            </a:r>
            <a:r>
              <a:rPr lang="kk-KZ" dirty="0">
                <a:latin typeface="Times New Roman" panose="02020603050405020304" pitchFamily="18" charset="0"/>
                <a:cs typeface="Times New Roman" panose="02020603050405020304" pitchFamily="18" charset="0"/>
              </a:rPr>
              <a:t>Цементация</a:t>
            </a:r>
            <a:r>
              <a:rPr lang="kk-KZ" b="0" dirty="0">
                <a:latin typeface="Times New Roman" panose="02020603050405020304" pitchFamily="18" charset="0"/>
                <a:cs typeface="Times New Roman" panose="02020603050405020304" pitchFamily="18" charset="0"/>
              </a:rPr>
              <a:t> дегеніміз ерітіндіден оң электрлі металды, теріс электрлі металмен ығыстыру процесі.  Ерітіндіні басқа қоспалармен ластамау үшін, цементатор ретінде мырышты қолданады. Цементациялау процесінің негізінде келесі реакция жатады</a:t>
            </a:r>
            <a:r>
              <a:rPr lang="kk-KZ" b="0" dirty="0" smtClean="0">
                <a:latin typeface="Times New Roman" panose="02020603050405020304" pitchFamily="18" charset="0"/>
                <a:cs typeface="Times New Roman" panose="02020603050405020304" pitchFamily="18" charset="0"/>
              </a:rPr>
              <a:t>:</a:t>
            </a:r>
            <a:endParaRPr lang="kk-KZ" b="0" dirty="0">
              <a:latin typeface="Times New Roman" panose="02020603050405020304" pitchFamily="18" charset="0"/>
              <a:cs typeface="Times New Roman" panose="02020603050405020304" pitchFamily="18" charset="0"/>
            </a:endParaRPr>
          </a:p>
          <a:p>
            <a:pPr algn="ctr"/>
            <a:r>
              <a:rPr lang="en-US" dirty="0">
                <a:latin typeface="Times New Roman"/>
                <a:ea typeface="Times New Roman"/>
              </a:rPr>
              <a:t>Zn + MeSO</a:t>
            </a:r>
            <a:r>
              <a:rPr lang="en-US" baseline="-25000" dirty="0">
                <a:latin typeface="Times New Roman"/>
                <a:ea typeface="Times New Roman"/>
              </a:rPr>
              <a:t>4</a:t>
            </a:r>
            <a:r>
              <a:rPr lang="en-US" dirty="0">
                <a:latin typeface="Times New Roman"/>
                <a:ea typeface="Times New Roman"/>
              </a:rPr>
              <a:t> = ZnSO</a:t>
            </a:r>
            <a:r>
              <a:rPr lang="en-US" baseline="-25000" dirty="0">
                <a:latin typeface="Times New Roman"/>
                <a:ea typeface="Times New Roman"/>
              </a:rPr>
              <a:t>4</a:t>
            </a:r>
            <a:r>
              <a:rPr lang="en-US" dirty="0">
                <a:latin typeface="Times New Roman"/>
                <a:ea typeface="Times New Roman"/>
              </a:rPr>
              <a:t> + Me</a:t>
            </a:r>
            <a:r>
              <a:rPr lang="en-US" b="0" dirty="0" smtClean="0">
                <a:latin typeface="Times New Roman" panose="02020603050405020304" pitchFamily="18" charset="0"/>
                <a:cs typeface="Times New Roman" panose="02020603050405020304" pitchFamily="18" charset="0"/>
              </a:rPr>
              <a:t>     </a:t>
            </a:r>
            <a:endParaRPr lang="kk-KZ" b="0" dirty="0" smtClean="0">
              <a:latin typeface="Times New Roman" panose="02020603050405020304" pitchFamily="18" charset="0"/>
              <a:cs typeface="Times New Roman" panose="02020603050405020304" pitchFamily="18" charset="0"/>
            </a:endParaRPr>
          </a:p>
          <a:p>
            <a:pPr algn="just"/>
            <a:r>
              <a:rPr lang="kk-KZ" dirty="0" smtClean="0">
                <a:latin typeface="Times New Roman" panose="02020603050405020304" pitchFamily="18" charset="0"/>
                <a:cs typeface="Times New Roman" panose="02020603050405020304" pitchFamily="18" charset="0"/>
              </a:rPr>
              <a:t>мұнда </a:t>
            </a:r>
            <a:r>
              <a:rPr lang="kk-KZ" dirty="0">
                <a:latin typeface="Times New Roman" panose="02020603050405020304" pitchFamily="18" charset="0"/>
                <a:cs typeface="Times New Roman" panose="02020603050405020304" pitchFamily="18" charset="0"/>
              </a:rPr>
              <a:t>Ме- </a:t>
            </a:r>
            <a:r>
              <a:rPr lang="en-US" b="0" dirty="0">
                <a:latin typeface="Times New Roman" panose="02020603050405020304" pitchFamily="18" charset="0"/>
                <a:cs typeface="Times New Roman" panose="02020603050405020304" pitchFamily="18" charset="0"/>
              </a:rPr>
              <a:t>Cu, Cd, Ni, Co.</a:t>
            </a:r>
          </a:p>
          <a:p>
            <a:pPr algn="just"/>
            <a:endParaRPr lang="kk-KZ"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2075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04664"/>
            <a:ext cx="8424936" cy="6264696"/>
          </a:xfrm>
        </p:spPr>
        <p:txBody>
          <a:bodyPr/>
          <a:lstStyle/>
          <a:p>
            <a:pPr marL="342900" indent="-342900">
              <a:buFont typeface="Arial" panose="020B0604020202020204" pitchFamily="34" charset="0"/>
              <a:buChar char="•"/>
            </a:pPr>
            <a:r>
              <a:rPr lang="kk-KZ" b="0" dirty="0" smtClean="0">
                <a:latin typeface="Times New Roman" panose="02020603050405020304" pitchFamily="18" charset="0"/>
                <a:cs typeface="Times New Roman" panose="02020603050405020304" pitchFamily="18" charset="0"/>
              </a:rPr>
              <a:t>Ерітіндіні мыс пен кадмийден тазартуда келесі реакциялар жүреді:</a:t>
            </a:r>
          </a:p>
          <a:p>
            <a:pPr algn="ctr">
              <a:spcBef>
                <a:spcPts val="0"/>
              </a:spcBef>
              <a:spcAft>
                <a:spcPts val="0"/>
              </a:spcAft>
            </a:pPr>
            <a:r>
              <a:rPr lang="kk-KZ" dirty="0" smtClean="0">
                <a:latin typeface="Times New Roman" panose="02020603050405020304" pitchFamily="18" charset="0"/>
                <a:cs typeface="Times New Roman" panose="02020603050405020304" pitchFamily="18" charset="0"/>
              </a:rPr>
              <a:t>Cu</a:t>
            </a:r>
            <a:r>
              <a:rPr lang="kk-KZ" baseline="30000" dirty="0" smtClean="0">
                <a:latin typeface="Times New Roman" panose="02020603050405020304" pitchFamily="18" charset="0"/>
                <a:cs typeface="Times New Roman" panose="02020603050405020304" pitchFamily="18" charset="0"/>
              </a:rPr>
              <a:t>2</a:t>
            </a:r>
            <a:r>
              <a:rPr lang="kk-KZ" baseline="30000"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 + </a:t>
            </a:r>
            <a:r>
              <a:rPr lang="kk-KZ" dirty="0" smtClean="0">
                <a:latin typeface="Times New Roman" panose="02020603050405020304" pitchFamily="18" charset="0"/>
                <a:cs typeface="Times New Roman" panose="02020603050405020304" pitchFamily="18" charset="0"/>
              </a:rPr>
              <a:t>Zn </a:t>
            </a: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Cu </a:t>
            </a:r>
            <a:r>
              <a:rPr lang="kk-KZ" dirty="0">
                <a:latin typeface="Times New Roman" panose="02020603050405020304" pitchFamily="18" charset="0"/>
                <a:cs typeface="Times New Roman" panose="02020603050405020304" pitchFamily="18" charset="0"/>
              </a:rPr>
              <a:t>+ Zn</a:t>
            </a:r>
            <a:r>
              <a:rPr lang="kk-KZ" baseline="30000" dirty="0">
                <a:latin typeface="Times New Roman" panose="02020603050405020304" pitchFamily="18" charset="0"/>
                <a:cs typeface="Times New Roman" panose="02020603050405020304" pitchFamily="18" charset="0"/>
              </a:rPr>
              <a:t>2+</a:t>
            </a:r>
            <a:endParaRPr lang="ru-RU" dirty="0">
              <a:latin typeface="Times New Roman" panose="02020603050405020304" pitchFamily="18" charset="0"/>
              <a:cs typeface="Times New Roman" panose="02020603050405020304" pitchFamily="18" charset="0"/>
            </a:endParaRPr>
          </a:p>
          <a:p>
            <a:pPr algn="ctr">
              <a:spcBef>
                <a:spcPts val="0"/>
              </a:spcBef>
              <a:spcAft>
                <a:spcPts val="0"/>
              </a:spcAft>
            </a:pPr>
            <a:r>
              <a:rPr lang="kk-KZ" dirty="0">
                <a:latin typeface="Times New Roman" panose="02020603050405020304" pitchFamily="18" charset="0"/>
                <a:cs typeface="Times New Roman" panose="02020603050405020304" pitchFamily="18" charset="0"/>
              </a:rPr>
              <a:t>CuSO</a:t>
            </a:r>
            <a:r>
              <a:rPr lang="kk-KZ" baseline="-25000" dirty="0">
                <a:latin typeface="Times New Roman" panose="02020603050405020304" pitchFamily="18" charset="0"/>
                <a:cs typeface="Times New Roman" panose="02020603050405020304" pitchFamily="18" charset="0"/>
              </a:rPr>
              <a:t>4</a:t>
            </a:r>
            <a:r>
              <a:rPr lang="kk-KZ" dirty="0">
                <a:latin typeface="Times New Roman" panose="02020603050405020304" pitchFamily="18" charset="0"/>
                <a:cs typeface="Times New Roman" panose="02020603050405020304" pitchFamily="18" charset="0"/>
              </a:rPr>
              <a:t> + Zn = ZnSO</a:t>
            </a:r>
            <a:r>
              <a:rPr lang="kk-KZ" baseline="-25000" dirty="0">
                <a:latin typeface="Times New Roman" panose="02020603050405020304" pitchFamily="18" charset="0"/>
                <a:cs typeface="Times New Roman" panose="02020603050405020304" pitchFamily="18" charset="0"/>
              </a:rPr>
              <a:t>4 </a:t>
            </a:r>
            <a:r>
              <a:rPr lang="kk-KZ" dirty="0">
                <a:latin typeface="Times New Roman" panose="02020603050405020304" pitchFamily="18" charset="0"/>
                <a:cs typeface="Times New Roman" panose="02020603050405020304" pitchFamily="18" charset="0"/>
              </a:rPr>
              <a:t>+ Cu</a:t>
            </a:r>
            <a:endParaRPr lang="ru-RU" dirty="0">
              <a:latin typeface="Times New Roman" panose="02020603050405020304" pitchFamily="18" charset="0"/>
              <a:cs typeface="Times New Roman" panose="02020603050405020304" pitchFamily="18" charset="0"/>
            </a:endParaRPr>
          </a:p>
          <a:p>
            <a:pPr algn="ctr">
              <a:spcBef>
                <a:spcPts val="0"/>
              </a:spcBef>
              <a:spcAft>
                <a:spcPts val="0"/>
              </a:spcAft>
            </a:pPr>
            <a:r>
              <a:rPr lang="kk-KZ" dirty="0">
                <a:latin typeface="Times New Roman" panose="02020603050405020304" pitchFamily="18" charset="0"/>
                <a:cs typeface="Times New Roman" panose="02020603050405020304" pitchFamily="18" charset="0"/>
              </a:rPr>
              <a:t>CdSO</a:t>
            </a:r>
            <a:r>
              <a:rPr lang="kk-KZ" baseline="-25000" dirty="0">
                <a:latin typeface="Times New Roman" panose="02020603050405020304" pitchFamily="18" charset="0"/>
                <a:cs typeface="Times New Roman" panose="02020603050405020304" pitchFamily="18" charset="0"/>
              </a:rPr>
              <a:t>4</a:t>
            </a:r>
            <a:r>
              <a:rPr lang="kk-KZ" dirty="0">
                <a:latin typeface="Times New Roman" panose="02020603050405020304" pitchFamily="18" charset="0"/>
                <a:cs typeface="Times New Roman" panose="02020603050405020304" pitchFamily="18" charset="0"/>
              </a:rPr>
              <a:t> + Zn = ZnSO</a:t>
            </a:r>
            <a:r>
              <a:rPr lang="kk-KZ" baseline="-25000" dirty="0">
                <a:latin typeface="Times New Roman" panose="02020603050405020304" pitchFamily="18" charset="0"/>
                <a:cs typeface="Times New Roman" panose="02020603050405020304" pitchFamily="18" charset="0"/>
              </a:rPr>
              <a:t>4</a:t>
            </a:r>
            <a:r>
              <a:rPr lang="kk-KZ" dirty="0">
                <a:latin typeface="Times New Roman" panose="02020603050405020304" pitchFamily="18" charset="0"/>
                <a:cs typeface="Times New Roman" panose="02020603050405020304" pitchFamily="18" charset="0"/>
              </a:rPr>
              <a:t> + Cd</a:t>
            </a:r>
            <a:endParaRPr lang="ru-RU" dirty="0">
              <a:latin typeface="Times New Roman" panose="02020603050405020304" pitchFamily="18" charset="0"/>
              <a:cs typeface="Times New Roman" panose="02020603050405020304" pitchFamily="18" charset="0"/>
            </a:endParaRPr>
          </a:p>
          <a:p>
            <a:pPr algn="ctr">
              <a:spcBef>
                <a:spcPts val="0"/>
              </a:spcBef>
              <a:spcAft>
                <a:spcPts val="0"/>
              </a:spcAft>
            </a:pPr>
            <a:r>
              <a:rPr lang="kk-KZ" dirty="0">
                <a:latin typeface="Times New Roman" panose="02020603050405020304" pitchFamily="18" charset="0"/>
                <a:cs typeface="Times New Roman" panose="02020603050405020304" pitchFamily="18" charset="0"/>
              </a:rPr>
              <a:t>CuSO</a:t>
            </a:r>
            <a:r>
              <a:rPr lang="kk-KZ" baseline="-25000" dirty="0">
                <a:latin typeface="Times New Roman" panose="02020603050405020304" pitchFamily="18" charset="0"/>
                <a:cs typeface="Times New Roman" panose="02020603050405020304" pitchFamily="18" charset="0"/>
              </a:rPr>
              <a:t>4</a:t>
            </a:r>
            <a:r>
              <a:rPr lang="kk-KZ" dirty="0">
                <a:latin typeface="Times New Roman" panose="02020603050405020304" pitchFamily="18" charset="0"/>
                <a:cs typeface="Times New Roman" panose="02020603050405020304" pitchFamily="18" charset="0"/>
              </a:rPr>
              <a:t> + Cd = CdSO</a:t>
            </a:r>
            <a:r>
              <a:rPr lang="kk-KZ" baseline="-25000" dirty="0">
                <a:latin typeface="Times New Roman" panose="02020603050405020304" pitchFamily="18" charset="0"/>
                <a:cs typeface="Times New Roman" panose="02020603050405020304" pitchFamily="18" charset="0"/>
              </a:rPr>
              <a:t>4</a:t>
            </a:r>
            <a:r>
              <a:rPr lang="kk-KZ" dirty="0">
                <a:latin typeface="Times New Roman" panose="02020603050405020304" pitchFamily="18" charset="0"/>
                <a:cs typeface="Times New Roman" panose="02020603050405020304" pitchFamily="18" charset="0"/>
              </a:rPr>
              <a:t> + </a:t>
            </a:r>
            <a:r>
              <a:rPr lang="kk-KZ" dirty="0" smtClean="0">
                <a:latin typeface="Times New Roman" panose="02020603050405020304" pitchFamily="18" charset="0"/>
                <a:cs typeface="Times New Roman" panose="02020603050405020304" pitchFamily="18" charset="0"/>
              </a:rPr>
              <a:t>Cu</a:t>
            </a:r>
          </a:p>
          <a:p>
            <a:pPr marL="342900" indent="-342900" algn="just">
              <a:buFont typeface="Arial" panose="020B0604020202020204" pitchFamily="34" charset="0"/>
              <a:buChar char="•"/>
            </a:pPr>
            <a:r>
              <a:rPr lang="ru-RU" b="0" dirty="0">
                <a:latin typeface="Times New Roman" panose="02020603050405020304" pitchFamily="18" charset="0"/>
                <a:cs typeface="Times New Roman" panose="02020603050405020304" pitchFamily="18" charset="0"/>
              </a:rPr>
              <a:t>Мыс </a:t>
            </a:r>
            <a:r>
              <a:rPr lang="ru-RU" b="0" dirty="0" err="1">
                <a:latin typeface="Times New Roman" panose="02020603050405020304" pitchFamily="18" charset="0"/>
                <a:cs typeface="Times New Roman" panose="02020603050405020304" pitchFamily="18" charset="0"/>
              </a:rPr>
              <a:t>ерітінділерден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оңай</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алынып</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кадмийден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бұрын</a:t>
            </a:r>
            <a:r>
              <a:rPr lang="ru-RU" b="0" dirty="0">
                <a:latin typeface="Times New Roman" panose="02020603050405020304" pitchFamily="18" charset="0"/>
                <a:cs typeface="Times New Roman" panose="02020603050405020304" pitchFamily="18" charset="0"/>
              </a:rPr>
              <a:t> </a:t>
            </a:r>
            <a:r>
              <a:rPr lang="ru-RU" b="0" dirty="0" err="1" smtClean="0">
                <a:latin typeface="Times New Roman" panose="02020603050405020304" pitchFamily="18" charset="0"/>
                <a:cs typeface="Times New Roman" panose="02020603050405020304" pitchFamily="18" charset="0"/>
              </a:rPr>
              <a:t>цементацияланады</a:t>
            </a:r>
            <a:r>
              <a:rPr lang="ru-RU" b="0" dirty="0" smtClean="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өйткені</a:t>
            </a:r>
            <a:r>
              <a:rPr lang="ru-RU" b="0" dirty="0">
                <a:latin typeface="Times New Roman" panose="02020603050405020304" pitchFamily="18" charset="0"/>
                <a:cs typeface="Times New Roman" panose="02020603050405020304" pitchFamily="18" charset="0"/>
              </a:rPr>
              <a:t> </a:t>
            </a:r>
            <a:r>
              <a:rPr lang="en-US" b="0" dirty="0">
                <a:latin typeface="Times New Roman" panose="02020603050405020304" pitchFamily="18" charset="0"/>
                <a:cs typeface="Times New Roman" panose="02020603050405020304" pitchFamily="18" charset="0"/>
              </a:rPr>
              <a:t>Cu - </a:t>
            </a:r>
            <a:r>
              <a:rPr lang="ru-RU" b="0" dirty="0" err="1">
                <a:latin typeface="Times New Roman" panose="02020603050405020304" pitchFamily="18" charset="0"/>
                <a:cs typeface="Times New Roman" panose="02020603050405020304" pitchFamily="18" charset="0"/>
              </a:rPr>
              <a:t>анағұрлым</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асыл</a:t>
            </a:r>
            <a:r>
              <a:rPr lang="ru-RU" b="0" dirty="0">
                <a:latin typeface="Times New Roman" panose="02020603050405020304" pitchFamily="18" charset="0"/>
                <a:cs typeface="Times New Roman" panose="02020603050405020304" pitchFamily="18" charset="0"/>
              </a:rPr>
              <a:t> металл, </a:t>
            </a:r>
            <a:r>
              <a:rPr lang="ru-RU" b="0" dirty="0" err="1">
                <a:latin typeface="Times New Roman" panose="02020603050405020304" pitchFamily="18" charset="0"/>
                <a:cs typeface="Times New Roman" panose="02020603050405020304" pitchFamily="18" charset="0"/>
              </a:rPr>
              <a:t>сондықтан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іс</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жүзінде</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тазарту</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әдетте</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бірнеше</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сатыда</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жүзеге</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асырылады</a:t>
            </a:r>
            <a:r>
              <a:rPr lang="ru-RU" b="0" dirty="0" smtClean="0">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b="0" dirty="0" err="1">
                <a:latin typeface="Times New Roman" panose="02020603050405020304" pitchFamily="18" charset="0"/>
                <a:cs typeface="Times New Roman" panose="02020603050405020304" pitchFamily="18" charset="0"/>
              </a:rPr>
              <a:t>Кадмийді</a:t>
            </a:r>
            <a:r>
              <a:rPr lang="ru-RU" b="0" dirty="0">
                <a:latin typeface="Times New Roman" panose="02020603050405020304" pitchFamily="18" charset="0"/>
                <a:cs typeface="Times New Roman" panose="02020603050405020304" pitchFamily="18" charset="0"/>
              </a:rPr>
              <a:t> </a:t>
            </a:r>
            <a:r>
              <a:rPr lang="ru-RU" b="0" dirty="0" smtClean="0">
                <a:latin typeface="Times New Roman" panose="02020603050405020304" pitchFamily="18" charset="0"/>
                <a:cs typeface="Times New Roman" panose="02020603050405020304" pitchFamily="18" charset="0"/>
              </a:rPr>
              <a:t>цементация </a:t>
            </a:r>
            <a:r>
              <a:rPr lang="ru-RU" b="0" dirty="0" err="1">
                <a:latin typeface="Times New Roman" panose="02020603050405020304" pitchFamily="18" charset="0"/>
                <a:cs typeface="Times New Roman" panose="02020603050405020304" pitchFamily="18" charset="0"/>
              </a:rPr>
              <a:t>арқылы</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толығымен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жою</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қиын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өйткені</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ол</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ерітіндіге</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қайтадан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түсуге</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қабілетті</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Кадмийдің</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кері</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еруіне</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ерітіндіде</a:t>
            </a:r>
            <a:r>
              <a:rPr lang="ru-RU" b="0" dirty="0">
                <a:latin typeface="Times New Roman" panose="02020603050405020304" pitchFamily="18" charset="0"/>
                <a:cs typeface="Times New Roman" panose="02020603050405020304" pitchFamily="18" charset="0"/>
              </a:rPr>
              <a:t> мышьяк, сурьма, </a:t>
            </a:r>
            <a:r>
              <a:rPr lang="ru-RU" b="0" dirty="0" err="1">
                <a:latin typeface="Times New Roman" panose="02020603050405020304" pitchFamily="18" charset="0"/>
                <a:cs typeface="Times New Roman" panose="02020603050405020304" pitchFamily="18" charset="0"/>
              </a:rPr>
              <a:t>германийдің</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болуы</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ықпал</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етеді</a:t>
            </a:r>
            <a:r>
              <a:rPr lang="ru-RU" b="0" dirty="0" smtClean="0">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b="0" dirty="0" err="1">
                <a:latin typeface="Times New Roman" panose="02020603050405020304" pitchFamily="18" charset="0"/>
                <a:cs typeface="Times New Roman" panose="02020603050405020304" pitchFamily="18" charset="0"/>
              </a:rPr>
              <a:t>Ерітіндіде</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сирек</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металдар</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болған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жағдайда</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оларды</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мырышпен</a:t>
            </a:r>
            <a:r>
              <a:rPr lang="ru-RU" b="0" dirty="0">
                <a:latin typeface="Times New Roman" panose="02020603050405020304" pitchFamily="18" charset="0"/>
                <a:cs typeface="Times New Roman" panose="02020603050405020304" pitchFamily="18" charset="0"/>
              </a:rPr>
              <a:t> </a:t>
            </a:r>
            <a:r>
              <a:rPr lang="ru-RU" b="0" dirty="0" smtClean="0">
                <a:latin typeface="Times New Roman" panose="02020603050405020304" pitchFamily="18" charset="0"/>
                <a:cs typeface="Times New Roman" panose="02020603050405020304" pitchFamily="18" charset="0"/>
              </a:rPr>
              <a:t>цементация </a:t>
            </a:r>
            <a:r>
              <a:rPr lang="ru-RU" b="0" dirty="0" err="1" smtClean="0">
                <a:latin typeface="Times New Roman" panose="02020603050405020304" pitchFamily="18" charset="0"/>
                <a:cs typeface="Times New Roman" panose="02020603050405020304" pitchFamily="18" charset="0"/>
              </a:rPr>
              <a:t>процессін</a:t>
            </a:r>
            <a:r>
              <a:rPr lang="ru-RU" b="0" dirty="0" smtClean="0">
                <a:latin typeface="Times New Roman" panose="02020603050405020304" pitchFamily="18" charset="0"/>
                <a:cs typeface="Times New Roman" panose="02020603050405020304" pitchFamily="18" charset="0"/>
              </a:rPr>
              <a:t> </a:t>
            </a:r>
            <a:r>
              <a:rPr lang="ru-RU" b="0" dirty="0" err="1" smtClean="0">
                <a:latin typeface="Times New Roman" panose="02020603050405020304" pitchFamily="18" charset="0"/>
                <a:cs typeface="Times New Roman" panose="02020603050405020304" pitchFamily="18" charset="0"/>
              </a:rPr>
              <a:t>жүргізеді</a:t>
            </a:r>
            <a:r>
              <a:rPr lang="ru-RU" b="0"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таллий</a:t>
            </a:r>
            <a:r>
              <a:rPr lang="ru-RU" b="0" dirty="0">
                <a:latin typeface="Times New Roman" panose="02020603050405020304" pitchFamily="18" charset="0"/>
                <a:cs typeface="Times New Roman" panose="02020603050405020304" pitchFamily="18" charset="0"/>
              </a:rPr>
              <a:t> мыс пен </a:t>
            </a:r>
            <a:r>
              <a:rPr lang="ru-RU" b="0" dirty="0" err="1">
                <a:latin typeface="Times New Roman" panose="02020603050405020304" pitchFamily="18" charset="0"/>
                <a:cs typeface="Times New Roman" panose="02020603050405020304" pitchFamily="18" charset="0"/>
              </a:rPr>
              <a:t>кадмиймен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толығымен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тұнбаға</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түседі</a:t>
            </a:r>
            <a:r>
              <a:rPr lang="ru-RU" b="0"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галий</a:t>
            </a:r>
            <a:r>
              <a:rPr lang="ru-RU" dirty="0">
                <a:latin typeface="Times New Roman" panose="02020603050405020304" pitchFamily="18" charset="0"/>
                <a:cs typeface="Times New Roman" panose="02020603050405020304" pitchFamily="18" charset="0"/>
              </a:rPr>
              <a:t> мен индий </a:t>
            </a:r>
            <a:r>
              <a:rPr lang="ru-RU" b="0" dirty="0">
                <a:latin typeface="Times New Roman" panose="02020603050405020304" pitchFamily="18" charset="0"/>
                <a:cs typeface="Times New Roman" panose="02020603050405020304" pitchFamily="18" charset="0"/>
              </a:rPr>
              <a:t>де </a:t>
            </a:r>
            <a:r>
              <a:rPr lang="ru-RU" b="0" dirty="0" err="1">
                <a:latin typeface="Times New Roman" panose="02020603050405020304" pitchFamily="18" charset="0"/>
                <a:cs typeface="Times New Roman" panose="02020603050405020304" pitchFamily="18" charset="0"/>
              </a:rPr>
              <a:t>жартылай</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тұнбаға</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түседі</a:t>
            </a:r>
            <a:r>
              <a:rPr lang="ru-RU" b="0" dirty="0" smtClean="0">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b="0" dirty="0" err="1">
                <a:latin typeface="Times New Roman" panose="02020603050405020304" pitchFamily="18" charset="0"/>
                <a:cs typeface="Times New Roman" panose="02020603050405020304" pitchFamily="18" charset="0"/>
              </a:rPr>
              <a:t>Кобальттың</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цементациялануын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жылдамдатуын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белсенділеу</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үшін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кейде</a:t>
            </a:r>
            <a:r>
              <a:rPr lang="ru-RU" b="0" dirty="0">
                <a:latin typeface="Times New Roman" panose="02020603050405020304" pitchFamily="18" charset="0"/>
                <a:cs typeface="Times New Roman" panose="02020603050405020304" pitchFamily="18" charset="0"/>
              </a:rPr>
              <a:t>  натрий </a:t>
            </a:r>
            <a:r>
              <a:rPr lang="ru-RU" b="0" dirty="0" err="1">
                <a:latin typeface="Times New Roman" panose="02020603050405020304" pitchFamily="18" charset="0"/>
                <a:cs typeface="Times New Roman" panose="02020603050405020304" pitchFamily="18" charset="0"/>
              </a:rPr>
              <a:t>ортосульфоантимонатын</a:t>
            </a:r>
            <a:r>
              <a:rPr lang="ru-RU" b="0" dirty="0">
                <a:latin typeface="Times New Roman" panose="02020603050405020304" pitchFamily="18" charset="0"/>
                <a:cs typeface="Times New Roman" panose="02020603050405020304" pitchFamily="18" charset="0"/>
              </a:rPr>
              <a:t> </a:t>
            </a:r>
            <a:r>
              <a:rPr lang="en-US" b="0" dirty="0">
                <a:latin typeface="Times New Roman" panose="02020603050405020304" pitchFamily="18" charset="0"/>
                <a:cs typeface="Times New Roman" panose="02020603050405020304" pitchFamily="18" charset="0"/>
              </a:rPr>
              <a:t>Na3SbS4·9H2O (</a:t>
            </a:r>
            <a:r>
              <a:rPr lang="ru-RU" b="0" dirty="0" err="1">
                <a:latin typeface="Times New Roman" panose="02020603050405020304" pitchFamily="18" charset="0"/>
                <a:cs typeface="Times New Roman" panose="02020603050405020304" pitchFamily="18" charset="0"/>
              </a:rPr>
              <a:t>Шлиппе</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тұзы</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қолданады</a:t>
            </a:r>
            <a:r>
              <a:rPr lang="ru-RU" b="0" dirty="0">
                <a:latin typeface="Times New Roman" panose="02020603050405020304" pitchFamily="18" charset="0"/>
                <a:cs typeface="Times New Roman" panose="02020603050405020304" pitchFamily="18" charset="0"/>
              </a:rPr>
              <a:t>. </a:t>
            </a:r>
            <a:endParaRPr lang="ru-RU" b="0" dirty="0">
              <a:latin typeface="Times New Roman" panose="02020603050405020304" pitchFamily="18" charset="0"/>
              <a:cs typeface="Times New Roman" panose="02020603050405020304" pitchFamily="18" charset="0"/>
            </a:endParaRPr>
          </a:p>
          <a:p>
            <a:endParaRPr lang="ru-RU" b="0" dirty="0"/>
          </a:p>
        </p:txBody>
      </p:sp>
    </p:spTree>
    <p:extLst>
      <p:ext uri="{BB962C8B-B14F-4D97-AF65-F5344CB8AC3E}">
        <p14:creationId xmlns:p14="http://schemas.microsoft.com/office/powerpoint/2010/main" val="1417897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8378" y="404664"/>
            <a:ext cx="8496944" cy="5324535"/>
          </a:xfrm>
          <a:prstGeom prst="rect">
            <a:avLst/>
          </a:prstGeom>
        </p:spPr>
        <p:txBody>
          <a:bodyPr wrap="square">
            <a:spAutoFit/>
          </a:bodyPr>
          <a:lstStyle/>
          <a:p>
            <a:r>
              <a:rPr lang="ru-RU" sz="2000" dirty="0" err="1">
                <a:latin typeface="Times New Roman" panose="02020603050405020304" pitchFamily="18" charset="0"/>
                <a:cs typeface="Times New Roman" panose="02020603050405020304" pitchFamily="18" charset="0"/>
              </a:rPr>
              <a:t>Ерітінділерді</a:t>
            </a:r>
            <a:r>
              <a:rPr lang="ru-RU" sz="2000" dirty="0">
                <a:latin typeface="Times New Roman" panose="02020603050405020304" pitchFamily="18" charset="0"/>
                <a:cs typeface="Times New Roman" panose="02020603050405020304" pitchFamily="18" charset="0"/>
              </a:rPr>
              <a:t> мыс пен </a:t>
            </a:r>
            <a:r>
              <a:rPr lang="ru-RU" sz="2000" dirty="0" err="1">
                <a:latin typeface="Times New Roman" panose="02020603050405020304" pitchFamily="18" charset="0"/>
                <a:cs typeface="Times New Roman" panose="02020603050405020304" pitchFamily="18" charset="0"/>
              </a:rPr>
              <a:t>кадмийден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тазартудың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қазіргі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тәжірибесінде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бірнеше</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технологиялық</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схемалар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қолданылады</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000" b="1" dirty="0" err="1" smtClean="0">
                <a:latin typeface="Times New Roman" panose="02020603050405020304" pitchFamily="18" charset="0"/>
                <a:cs typeface="Times New Roman" panose="02020603050405020304" pitchFamily="18" charset="0"/>
              </a:rPr>
              <a:t>мерзімді</a:t>
            </a:r>
            <a:r>
              <a:rPr lang="ru-RU" sz="2000" b="1" dirty="0" smtClean="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бір</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сатылы</a:t>
            </a:r>
            <a:r>
              <a:rPr lang="ru-RU" sz="2000" b="1" dirty="0">
                <a:latin typeface="Times New Roman" panose="02020603050405020304" pitchFamily="18" charset="0"/>
                <a:cs typeface="Times New Roman" panose="02020603050405020304" pitchFamily="18" charset="0"/>
              </a:rPr>
              <a:t>; </a:t>
            </a:r>
            <a:endParaRPr lang="ru-RU" sz="2000" b="1"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000" b="1" dirty="0" err="1" smtClean="0">
                <a:latin typeface="Times New Roman" panose="02020603050405020304" pitchFamily="18" charset="0"/>
                <a:cs typeface="Times New Roman" panose="02020603050405020304" pitchFamily="18" charset="0"/>
              </a:rPr>
              <a:t>мерзімді</a:t>
            </a:r>
            <a:r>
              <a:rPr lang="ru-RU" sz="2000" b="1" dirty="0" smtClean="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екі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сатылы</a:t>
            </a:r>
            <a:r>
              <a:rPr lang="ru-RU" sz="2000" b="1" dirty="0">
                <a:latin typeface="Times New Roman" panose="02020603050405020304" pitchFamily="18" charset="0"/>
                <a:cs typeface="Times New Roman" panose="02020603050405020304" pitchFamily="18" charset="0"/>
              </a:rPr>
              <a:t>; </a:t>
            </a:r>
            <a:endParaRPr lang="ru-RU" sz="2000" b="1"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000" b="1" dirty="0" err="1" smtClean="0">
                <a:latin typeface="Times New Roman" panose="02020603050405020304" pitchFamily="18" charset="0"/>
                <a:cs typeface="Times New Roman" panose="02020603050405020304" pitchFamily="18" charset="0"/>
              </a:rPr>
              <a:t>үздіксіз</a:t>
            </a:r>
            <a:r>
              <a:rPr lang="ru-RU" sz="2000" b="1" dirty="0" smtClean="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екі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сатылы</a:t>
            </a:r>
            <a:r>
              <a:rPr lang="ru-RU" sz="2000" b="1" dirty="0">
                <a:latin typeface="Times New Roman" panose="02020603050405020304" pitchFamily="18" charset="0"/>
                <a:cs typeface="Times New Roman" panose="02020603050405020304" pitchFamily="18" charset="0"/>
              </a:rPr>
              <a:t>; </a:t>
            </a:r>
            <a:endParaRPr lang="ru-RU" sz="2000" b="1"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000" b="1" dirty="0" err="1" smtClean="0">
                <a:latin typeface="Times New Roman" panose="02020603050405020304" pitchFamily="18" charset="0"/>
                <a:cs typeface="Times New Roman" panose="02020603050405020304" pitchFamily="18" charset="0"/>
              </a:rPr>
              <a:t>үш</a:t>
            </a:r>
            <a:r>
              <a:rPr lang="ru-RU" sz="2000" b="1" dirty="0" smtClean="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сатылы</a:t>
            </a:r>
            <a:r>
              <a:rPr lang="ru-RU" sz="2000" b="1" dirty="0">
                <a:latin typeface="Times New Roman" panose="02020603050405020304" pitchFamily="18" charset="0"/>
                <a:cs typeface="Times New Roman" panose="02020603050405020304" pitchFamily="18" charset="0"/>
              </a:rPr>
              <a:t>. </a:t>
            </a:r>
            <a:endParaRPr lang="ru-RU" sz="2000" b="1" dirty="0" smtClean="0">
              <a:latin typeface="Times New Roman" panose="02020603050405020304" pitchFamily="18" charset="0"/>
              <a:cs typeface="Times New Roman" panose="02020603050405020304" pitchFamily="18" charset="0"/>
            </a:endParaRPr>
          </a:p>
          <a:p>
            <a:r>
              <a:rPr lang="ru-RU" sz="2000" b="1" dirty="0" err="1" smtClean="0">
                <a:latin typeface="Times New Roman" panose="02020603050405020304" pitchFamily="18" charset="0"/>
                <a:cs typeface="Times New Roman" panose="02020603050405020304" pitchFamily="18" charset="0"/>
              </a:rPr>
              <a:t>Мерзімді</a:t>
            </a:r>
            <a:r>
              <a:rPr lang="ru-RU" sz="2000" b="1" dirty="0" smtClean="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бір</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сатылы</a:t>
            </a:r>
            <a:r>
              <a:rPr lang="ru-RU" sz="2000" b="1"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тазарту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кезінде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цементтеуді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механикалық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араластырумен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агитаторда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жүргізеді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оған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ерітінді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құйылады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мырыш</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шаңының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есептелген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мөлшері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қосылады</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50-60 С </a:t>
            </a:r>
            <a:r>
              <a:rPr lang="ru-RU" sz="2000" dirty="0" err="1" smtClean="0">
                <a:latin typeface="Times New Roman" panose="02020603050405020304" pitchFamily="18" charset="0"/>
                <a:cs typeface="Times New Roman" panose="02020603050405020304" pitchFamily="18" charset="0"/>
              </a:rPr>
              <a:t>температурада</a:t>
            </a:r>
            <a:r>
              <a:rPr lang="ru-RU" sz="2000" dirty="0" smtClean="0">
                <a:latin typeface="Times New Roman" panose="02020603050405020304" pitchFamily="18" charset="0"/>
                <a:cs typeface="Times New Roman" panose="02020603050405020304" pitchFamily="18" charset="0"/>
              </a:rPr>
              <a:t> 45-60 </a:t>
            </a:r>
            <a:r>
              <a:rPr lang="ru-RU" sz="2000" dirty="0">
                <a:latin typeface="Times New Roman" panose="02020603050405020304" pitchFamily="18" charset="0"/>
                <a:cs typeface="Times New Roman" panose="02020603050405020304" pitchFamily="18" charset="0"/>
              </a:rPr>
              <a:t>минут </a:t>
            </a:r>
            <a:r>
              <a:rPr lang="ru-RU" sz="2000" dirty="0" err="1">
                <a:latin typeface="Times New Roman" panose="02020603050405020304" pitchFamily="18" charset="0"/>
                <a:cs typeface="Times New Roman" panose="02020603050405020304" pitchFamily="18" charset="0"/>
              </a:rPr>
              <a:t>араластырылады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пульпа </a:t>
            </a:r>
            <a:r>
              <a:rPr lang="ru-RU" sz="2000" dirty="0" err="1">
                <a:latin typeface="Times New Roman" panose="02020603050405020304" pitchFamily="18" charset="0"/>
                <a:cs typeface="Times New Roman" panose="02020603050405020304" pitchFamily="18" charset="0"/>
              </a:rPr>
              <a:t>сүзіледі</a:t>
            </a:r>
            <a:r>
              <a:rPr lang="ru-RU" sz="2000" dirty="0">
                <a:latin typeface="Times New Roman" panose="02020603050405020304" pitchFamily="18" charset="0"/>
                <a:cs typeface="Times New Roman" panose="02020603050405020304" pitchFamily="18" charset="0"/>
              </a:rPr>
              <a:t>. Схема </a:t>
            </a:r>
            <a:r>
              <a:rPr lang="ru-RU" sz="2000" dirty="0" err="1">
                <a:latin typeface="Times New Roman" panose="02020603050405020304" pitchFamily="18" charset="0"/>
                <a:cs typeface="Times New Roman" panose="02020603050405020304" pitchFamily="18" charset="0"/>
              </a:rPr>
              <a:t>мырыш</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шаңының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үлкен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тұтынылуымен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жабдықтың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төмен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өнімділігімен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ерітіндінің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нашар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тазалануымен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сипатталады</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r>
              <a:rPr lang="ru-RU" sz="2000" dirty="0" err="1" smtClean="0">
                <a:latin typeface="Times New Roman" panose="02020603050405020304" pitchFamily="18" charset="0"/>
                <a:cs typeface="Times New Roman" panose="02020603050405020304" pitchFamily="18" charset="0"/>
              </a:rPr>
              <a:t>Мырыш</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сульфатының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ерітінділерін</a:t>
            </a:r>
            <a:r>
              <a:rPr lang="ru-RU" sz="2000"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екі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сатылы</a:t>
            </a:r>
            <a:r>
              <a:rPr lang="ru-RU" sz="2000" b="1"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тазарту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кезінде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мырыш</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шаңының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шығыны</a:t>
            </a:r>
            <a:r>
              <a:rPr lang="ru-RU" sz="2000" dirty="0">
                <a:latin typeface="Times New Roman" panose="02020603050405020304" pitchFamily="18" charset="0"/>
                <a:cs typeface="Times New Roman" panose="02020603050405020304" pitchFamily="18" charset="0"/>
              </a:rPr>
              <a:t> оны </a:t>
            </a:r>
            <a:r>
              <a:rPr lang="ru-RU" sz="2000" dirty="0" err="1">
                <a:latin typeface="Times New Roman" panose="02020603050405020304" pitchFamily="18" charset="0"/>
                <a:cs typeface="Times New Roman" panose="02020603050405020304" pitchFamily="18" charset="0"/>
              </a:rPr>
              <a:t>көп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қолдану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арқылы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азаяды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қарсы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ағым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принципі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сақталады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тазартудың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бірінші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кезеңінде</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мырыш</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тазартудың</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екінші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кезеңіндегі</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кадмий </a:t>
            </a:r>
            <a:r>
              <a:rPr lang="ru-RU" sz="2000" dirty="0" err="1" smtClean="0">
                <a:latin typeface="Times New Roman" panose="02020603050405020304" pitchFamily="18" charset="0"/>
                <a:cs typeface="Times New Roman" panose="02020603050405020304" pitchFamily="18" charset="0"/>
              </a:rPr>
              <a:t>кегі</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қолданылады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Сонымен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қатар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мұндай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тазарту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технологиясы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ерітіндіден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қоспаларды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тереңірек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жоюды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қамтамасыз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етеді</a:t>
            </a:r>
            <a:r>
              <a:rPr lang="ru-RU"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970060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332656"/>
            <a:ext cx="8568952" cy="6336704"/>
          </a:xfrm>
        </p:spPr>
        <p:txBody>
          <a:bodyPr/>
          <a:lstStyle/>
          <a:p>
            <a:pPr algn="just"/>
            <a:r>
              <a:rPr lang="ru-RU" b="0" dirty="0" smtClean="0">
                <a:latin typeface="Times New Roman" panose="02020603050405020304" pitchFamily="18" charset="0"/>
                <a:cs typeface="Times New Roman" panose="02020603050405020304" pitchFamily="18" charset="0"/>
              </a:rPr>
              <a:t>	</a:t>
            </a:r>
          </a:p>
          <a:p>
            <a:pPr algn="just"/>
            <a:r>
              <a:rPr lang="ru-RU" b="0" dirty="0">
                <a:latin typeface="Times New Roman" panose="02020603050405020304" pitchFamily="18" charset="0"/>
                <a:cs typeface="Times New Roman" panose="02020603050405020304" pitchFamily="18" charset="0"/>
              </a:rPr>
              <a:t>	</a:t>
            </a:r>
            <a:r>
              <a:rPr lang="ru-RU" b="0" dirty="0" err="1" smtClean="0">
                <a:latin typeface="Times New Roman" panose="02020603050405020304" pitchFamily="18" charset="0"/>
                <a:cs typeface="Times New Roman" panose="02020603050405020304" pitchFamily="18" charset="0"/>
              </a:rPr>
              <a:t>Тазалаудың</a:t>
            </a:r>
            <a:r>
              <a:rPr lang="ru-RU" b="0" dirty="0" smtClean="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бірінші</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кезеңінде</a:t>
            </a:r>
            <a:r>
              <a:rPr lang="ru-RU" b="0" dirty="0">
                <a:latin typeface="Times New Roman" panose="02020603050405020304" pitchFamily="18" charset="0"/>
                <a:cs typeface="Times New Roman" panose="02020603050405020304" pitchFamily="18" charset="0"/>
              </a:rPr>
              <a:t> мыс </a:t>
            </a:r>
            <a:r>
              <a:rPr lang="ru-RU" b="0" dirty="0" err="1">
                <a:latin typeface="Times New Roman" panose="02020603050405020304" pitchFamily="18" charset="0"/>
                <a:cs typeface="Times New Roman" panose="02020603050405020304" pitchFamily="18" charset="0"/>
              </a:rPr>
              <a:t>шамамен</a:t>
            </a:r>
            <a:r>
              <a:rPr lang="ru-RU" b="0" dirty="0">
                <a:latin typeface="Times New Roman" panose="02020603050405020304" pitchFamily="18" charset="0"/>
                <a:cs typeface="Times New Roman" panose="02020603050405020304" pitchFamily="18" charset="0"/>
              </a:rPr>
              <a:t> 70% С</a:t>
            </a:r>
            <a:r>
              <a:rPr lang="en-US" b="0" dirty="0">
                <a:latin typeface="Times New Roman" panose="02020603050405020304" pitchFamily="18" charset="0"/>
                <a:cs typeface="Times New Roman" panose="02020603050405020304" pitchFamily="18" charset="0"/>
              </a:rPr>
              <a:t>u</a:t>
            </a:r>
            <a:r>
              <a:rPr lang="ru-RU" b="0" dirty="0">
                <a:latin typeface="Times New Roman" panose="02020603050405020304" pitchFamily="18" charset="0"/>
                <a:cs typeface="Times New Roman" panose="02020603050405020304" pitchFamily="18" charset="0"/>
              </a:rPr>
              <a:t> бар мыс </a:t>
            </a:r>
            <a:r>
              <a:rPr lang="kk-KZ" b="0" dirty="0">
                <a:latin typeface="Times New Roman" panose="02020603050405020304" pitchFamily="18" charset="0"/>
                <a:cs typeface="Times New Roman" panose="02020603050405020304" pitchFamily="18" charset="0"/>
              </a:rPr>
              <a:t>кегін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алу</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үшін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тұндырылады</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ол</a:t>
            </a:r>
            <a:r>
              <a:rPr lang="ru-RU" b="0" dirty="0">
                <a:latin typeface="Times New Roman" panose="02020603050405020304" pitchFamily="18" charset="0"/>
                <a:cs typeface="Times New Roman" panose="02020603050405020304" pitchFamily="18" charset="0"/>
              </a:rPr>
              <a:t> мыс </a:t>
            </a:r>
            <a:r>
              <a:rPr lang="ru-RU" b="0" dirty="0" err="1">
                <a:latin typeface="Times New Roman" panose="02020603050405020304" pitchFamily="18" charset="0"/>
                <a:cs typeface="Times New Roman" panose="02020603050405020304" pitchFamily="18" charset="0"/>
              </a:rPr>
              <a:t>алуға</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жіберіледі</a:t>
            </a:r>
            <a:r>
              <a:rPr lang="ru-RU" b="0" dirty="0">
                <a:latin typeface="Times New Roman" panose="02020603050405020304" pitchFamily="18" charset="0"/>
                <a:cs typeface="Times New Roman" panose="02020603050405020304" pitchFamily="18" charset="0"/>
              </a:rPr>
              <a:t>. Цемент</a:t>
            </a:r>
            <a:r>
              <a:rPr lang="kk-KZ" b="0" dirty="0">
                <a:latin typeface="Times New Roman" panose="02020603050405020304" pitchFamily="18" charset="0"/>
                <a:cs typeface="Times New Roman" panose="02020603050405020304" pitchFamily="18" charset="0"/>
              </a:rPr>
              <a:t>ациялаудың</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екінші</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кезеңінде</a:t>
            </a:r>
            <a:r>
              <a:rPr lang="ru-RU" b="0" dirty="0">
                <a:latin typeface="Times New Roman" panose="02020603050405020304" pitchFamily="18" charset="0"/>
                <a:cs typeface="Times New Roman" panose="02020603050405020304" pitchFamily="18" charset="0"/>
              </a:rPr>
              <a:t> мыс </a:t>
            </a:r>
            <a:r>
              <a:rPr lang="ru-RU" b="0" dirty="0" err="1">
                <a:latin typeface="Times New Roman" panose="02020603050405020304" pitchFamily="18" charset="0"/>
                <a:cs typeface="Times New Roman" panose="02020603050405020304" pitchFamily="18" charset="0"/>
              </a:rPr>
              <a:t>қалдығы</a:t>
            </a:r>
            <a:r>
              <a:rPr lang="ru-RU" b="0" dirty="0">
                <a:latin typeface="Times New Roman" panose="02020603050405020304" pitchFamily="18" charset="0"/>
                <a:cs typeface="Times New Roman" panose="02020603050405020304" pitchFamily="18" charset="0"/>
              </a:rPr>
              <a:t> мен </a:t>
            </a:r>
            <a:r>
              <a:rPr lang="ru-RU" b="0" dirty="0" err="1">
                <a:latin typeface="Times New Roman" panose="02020603050405020304" pitchFamily="18" charset="0"/>
                <a:cs typeface="Times New Roman" panose="02020603050405020304" pitchFamily="18" charset="0"/>
              </a:rPr>
              <a:t>кадмийдің</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негізгі</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бөлігі</a:t>
            </a:r>
            <a:r>
              <a:rPr lang="ru-RU" b="0" dirty="0">
                <a:latin typeface="Times New Roman" panose="02020603050405020304" pitchFamily="18" charset="0"/>
                <a:cs typeface="Times New Roman" panose="02020603050405020304" pitchFamily="18" charset="0"/>
              </a:rPr>
              <a:t> кадмий </a:t>
            </a:r>
            <a:r>
              <a:rPr lang="ru-RU" b="0" dirty="0" err="1">
                <a:latin typeface="Times New Roman" panose="02020603050405020304" pitchFamily="18" charset="0"/>
                <a:cs typeface="Times New Roman" panose="02020603050405020304" pitchFamily="18" charset="0"/>
              </a:rPr>
              <a:t>алу</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үшін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жіберілетін</a:t>
            </a:r>
            <a:r>
              <a:rPr lang="ru-RU" b="0" dirty="0">
                <a:latin typeface="Times New Roman" panose="02020603050405020304" pitchFamily="18" charset="0"/>
                <a:cs typeface="Times New Roman" panose="02020603050405020304" pitchFamily="18" charset="0"/>
              </a:rPr>
              <a:t> С</a:t>
            </a:r>
            <a:r>
              <a:rPr lang="en-US" b="0" dirty="0">
                <a:latin typeface="Times New Roman" panose="02020603050405020304" pitchFamily="18" charset="0"/>
                <a:cs typeface="Times New Roman" panose="02020603050405020304" pitchFamily="18" charset="0"/>
              </a:rPr>
              <a:t>u</a:t>
            </a:r>
            <a:r>
              <a:rPr lang="ru-RU" b="0" dirty="0">
                <a:latin typeface="Times New Roman" panose="02020603050405020304" pitchFamily="18" charset="0"/>
                <a:cs typeface="Times New Roman" panose="02020603050405020304" pitchFamily="18" charset="0"/>
              </a:rPr>
              <a:t>-</a:t>
            </a:r>
            <a:r>
              <a:rPr lang="ru-RU" b="0" dirty="0" err="1">
                <a:latin typeface="Times New Roman" panose="02020603050405020304" pitchFamily="18" charset="0"/>
                <a:cs typeface="Times New Roman" panose="02020603050405020304" pitchFamily="18" charset="0"/>
              </a:rPr>
              <a:t>Cd</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кек</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алу</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үшін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тұндырылады</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Тазартудың</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екінші</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кезеңінде</a:t>
            </a:r>
            <a:r>
              <a:rPr lang="ru-RU" b="0" dirty="0">
                <a:latin typeface="Times New Roman" panose="02020603050405020304" pitchFamily="18" charset="0"/>
                <a:cs typeface="Times New Roman" panose="02020603050405020304" pitchFamily="18" charset="0"/>
              </a:rPr>
              <a:t> кобальт пен никель </a:t>
            </a:r>
            <a:r>
              <a:rPr lang="ru-RU" b="0" dirty="0" err="1">
                <a:latin typeface="Times New Roman" panose="02020603050405020304" pitchFamily="18" charset="0"/>
                <a:cs typeface="Times New Roman" panose="02020603050405020304" pitchFamily="18" charset="0"/>
              </a:rPr>
              <a:t>ішінара</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тұндырылады</a:t>
            </a:r>
            <a:r>
              <a:rPr lang="ru-RU" b="0" dirty="0">
                <a:latin typeface="Times New Roman" panose="02020603050405020304" pitchFamily="18" charset="0"/>
                <a:cs typeface="Times New Roman" panose="02020603050405020304" pitchFamily="18" charset="0"/>
              </a:rPr>
              <a:t>. Цемент</a:t>
            </a:r>
            <a:r>
              <a:rPr lang="kk-KZ" b="0" dirty="0">
                <a:latin typeface="Times New Roman" panose="02020603050405020304" pitchFamily="18" charset="0"/>
                <a:cs typeface="Times New Roman" panose="02020603050405020304" pitchFamily="18" charset="0"/>
              </a:rPr>
              <a:t>ациялауды</a:t>
            </a:r>
            <a:r>
              <a:rPr lang="ru-RU" b="0" dirty="0">
                <a:latin typeface="Times New Roman" panose="02020603050405020304" pitchFamily="18" charset="0"/>
                <a:cs typeface="Times New Roman" panose="02020603050405020304" pitchFamily="18" charset="0"/>
              </a:rPr>
              <a:t>ң </a:t>
            </a:r>
            <a:r>
              <a:rPr lang="ru-RU" b="0" dirty="0" err="1">
                <a:latin typeface="Times New Roman" panose="02020603050405020304" pitchFamily="18" charset="0"/>
                <a:cs typeface="Times New Roman" panose="02020603050405020304" pitchFamily="18" charset="0"/>
              </a:rPr>
              <a:t>үшінші</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кезеңінің</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мақсаты</a:t>
            </a:r>
            <a:r>
              <a:rPr lang="kk-KZ" b="0" dirty="0">
                <a:latin typeface="Times New Roman" panose="02020603050405020304" pitchFamily="18" charset="0"/>
                <a:cs typeface="Times New Roman" panose="02020603050405020304" pitchFamily="18" charset="0"/>
              </a:rPr>
              <a:t> – </a:t>
            </a:r>
            <a:r>
              <a:rPr lang="ru-RU" b="0" dirty="0" err="1">
                <a:latin typeface="Times New Roman" panose="02020603050405020304" pitchFamily="18" charset="0"/>
                <a:cs typeface="Times New Roman" panose="02020603050405020304" pitchFamily="18" charset="0"/>
              </a:rPr>
              <a:t>ерітіндіні</a:t>
            </a:r>
            <a:r>
              <a:rPr lang="ru-RU" b="0" dirty="0">
                <a:latin typeface="Times New Roman" panose="02020603050405020304" pitchFamily="18" charset="0"/>
                <a:cs typeface="Times New Roman" panose="02020603050405020304" pitchFamily="18" charset="0"/>
              </a:rPr>
              <a:t> кадмий, кобальт, никель </a:t>
            </a:r>
            <a:r>
              <a:rPr lang="ru-RU" b="0" dirty="0" err="1">
                <a:latin typeface="Times New Roman" panose="02020603050405020304" pitchFamily="18" charset="0"/>
                <a:cs typeface="Times New Roman" panose="02020603050405020304" pitchFamily="18" charset="0"/>
              </a:rPr>
              <a:t>және</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басқа</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қоспалардан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терең</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тазарту</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Тазартудың</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үшінші</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сатысы</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нәтижесінде</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алынған</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Zn-Cd</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кек</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тазартудың</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екінші</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кезеңіне</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цементатор</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ретінде</a:t>
            </a:r>
            <a:r>
              <a:rPr lang="ru-RU" b="0" dirty="0">
                <a:latin typeface="Times New Roman" panose="02020603050405020304" pitchFamily="18" charset="0"/>
                <a:cs typeface="Times New Roman" panose="02020603050405020304" pitchFamily="18" charset="0"/>
              </a:rPr>
              <a:t> </a:t>
            </a:r>
            <a:r>
              <a:rPr lang="ru-RU" b="0" dirty="0" err="1">
                <a:latin typeface="Times New Roman" panose="02020603050405020304" pitchFamily="18" charset="0"/>
                <a:cs typeface="Times New Roman" panose="02020603050405020304" pitchFamily="18" charset="0"/>
              </a:rPr>
              <a:t>жіберіледі</a:t>
            </a:r>
            <a:r>
              <a:rPr lang="ru-RU" b="0" dirty="0">
                <a:latin typeface="Times New Roman" panose="02020603050405020304" pitchFamily="18" charset="0"/>
                <a:cs typeface="Times New Roman" panose="02020603050405020304" pitchFamily="18" charset="0"/>
              </a:rPr>
              <a:t>. </a:t>
            </a:r>
          </a:p>
          <a:p>
            <a:pPr algn="just"/>
            <a:r>
              <a:rPr lang="kk-KZ" b="0" dirty="0">
                <a:latin typeface="Times New Roman" panose="02020603050405020304" pitchFamily="18" charset="0"/>
                <a:cs typeface="Times New Roman" panose="02020603050405020304" pitchFamily="18" charset="0"/>
              </a:rPr>
              <a:t>Үш сатылы тазартудан кейінгі ерітіндінің құрамы, мг/л: Cu-0,1; Cd-1,0; Co-0,5; Ni-0,5.</a:t>
            </a:r>
            <a:endParaRPr lang="ru-RU" b="0" dirty="0">
              <a:latin typeface="Times New Roman" panose="02020603050405020304" pitchFamily="18" charset="0"/>
              <a:cs typeface="Times New Roman" panose="02020603050405020304" pitchFamily="18" charset="0"/>
            </a:endParaRPr>
          </a:p>
          <a:p>
            <a:pPr algn="just"/>
            <a:r>
              <a:rPr lang="kk-KZ" b="0" dirty="0">
                <a:latin typeface="Times New Roman" panose="02020603050405020304" pitchFamily="18" charset="0"/>
                <a:cs typeface="Times New Roman" panose="02020603050405020304" pitchFamily="18" charset="0"/>
              </a:rPr>
              <a:t>     Үш сатылы цементациялық тазарту кектің шығуын екі есе азайтады, олардағы кадмийдің құрамын арттырады, ерітіндінің тазалығын арттырады және мыс-кадмий кектерін тазарту, электролиз және қайта өңдеу процесінің техникалық және экономикалық көрсеткіштерін жақсартады. </a:t>
            </a:r>
            <a:endParaRPr lang="ru-RU"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8726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2101" y="217628"/>
            <a:ext cx="6397575"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95536" y="5934670"/>
            <a:ext cx="8424936" cy="646331"/>
          </a:xfrm>
          <a:prstGeom prst="rect">
            <a:avLst/>
          </a:prstGeom>
        </p:spPr>
        <p:txBody>
          <a:bodyPr wrap="square">
            <a:spAutoFit/>
          </a:bodyPr>
          <a:lstStyle/>
          <a:p>
            <a:pPr algn="ctr"/>
            <a:r>
              <a:rPr lang="kk-KZ" dirty="0" smtClean="0">
                <a:latin typeface="Times New Roman" panose="02020603050405020304" pitchFamily="18" charset="0"/>
                <a:cs typeface="Times New Roman" panose="02020603050405020304" pitchFamily="18" charset="0"/>
              </a:rPr>
              <a:t>Сурет</a:t>
            </a:r>
            <a:r>
              <a:rPr lang="ru-RU"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2</a:t>
            </a:r>
            <a:r>
              <a:rPr lang="ru-RU"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Сульфаттық </a:t>
            </a:r>
            <a:r>
              <a:rPr lang="kk-KZ" dirty="0">
                <a:latin typeface="Times New Roman" panose="02020603050405020304" pitchFamily="18" charset="0"/>
                <a:cs typeface="Times New Roman" panose="02020603050405020304" pitchFamily="18" charset="0"/>
              </a:rPr>
              <a:t>мырыш ерітіндісін қоспалардан тазартудың үш сатылық технологиялық сұлбасы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6215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712968" cy="1512168"/>
          </a:xfrm>
        </p:spPr>
        <p:txBody>
          <a:bodyPr>
            <a:noAutofit/>
          </a:bodyPr>
          <a:lstStyle/>
          <a:p>
            <a:pPr algn="just"/>
            <a:r>
              <a:rPr lang="ru-RU" sz="2000" cap="none" dirty="0" smtClean="0">
                <a:solidFill>
                  <a:schemeClr val="tx1"/>
                </a:solidFill>
                <a:latin typeface="Times New Roman" panose="02020603050405020304" pitchFamily="18" charset="0"/>
                <a:cs typeface="Times New Roman" panose="02020603050405020304" pitchFamily="18" charset="0"/>
              </a:rPr>
              <a:t/>
            </a:r>
            <a:br>
              <a:rPr lang="ru-RU" sz="2000" cap="none" dirty="0" smtClean="0">
                <a:solidFill>
                  <a:schemeClr val="tx1"/>
                </a:solidFill>
                <a:latin typeface="Times New Roman" panose="02020603050405020304" pitchFamily="18" charset="0"/>
                <a:cs typeface="Times New Roman" panose="02020603050405020304" pitchFamily="18" charset="0"/>
              </a:rPr>
            </a:br>
            <a:r>
              <a:rPr lang="ru-RU" sz="2000" cap="none" dirty="0">
                <a:solidFill>
                  <a:schemeClr val="tx1"/>
                </a:solidFill>
                <a:latin typeface="Times New Roman" panose="02020603050405020304" pitchFamily="18" charset="0"/>
                <a:cs typeface="Times New Roman" panose="02020603050405020304" pitchFamily="18" charset="0"/>
              </a:rPr>
              <a:t/>
            </a:r>
            <a:br>
              <a:rPr lang="ru-RU" sz="2000" cap="none" dirty="0">
                <a:solidFill>
                  <a:schemeClr val="tx1"/>
                </a:solidFill>
                <a:latin typeface="Times New Roman" panose="02020603050405020304" pitchFamily="18" charset="0"/>
                <a:cs typeface="Times New Roman" panose="02020603050405020304" pitchFamily="18" charset="0"/>
              </a:rPr>
            </a:br>
            <a:r>
              <a:rPr lang="ru-RU" sz="2000" cap="none" dirty="0" smtClean="0">
                <a:solidFill>
                  <a:schemeClr val="tx1"/>
                </a:solidFill>
                <a:latin typeface="Times New Roman" panose="02020603050405020304" pitchFamily="18" charset="0"/>
                <a:cs typeface="Times New Roman" panose="02020603050405020304" pitchFamily="18" charset="0"/>
              </a:rPr>
              <a:t/>
            </a:r>
            <a:br>
              <a:rPr lang="ru-RU" sz="2000" cap="none" dirty="0" smtClean="0">
                <a:solidFill>
                  <a:schemeClr val="tx1"/>
                </a:solidFill>
                <a:latin typeface="Times New Roman" panose="02020603050405020304" pitchFamily="18" charset="0"/>
                <a:cs typeface="Times New Roman" panose="02020603050405020304" pitchFamily="18" charset="0"/>
              </a:rPr>
            </a:br>
            <a:r>
              <a:rPr lang="ru-RU" sz="2000" cap="none" dirty="0">
                <a:solidFill>
                  <a:schemeClr val="tx1"/>
                </a:solidFill>
                <a:latin typeface="Times New Roman" panose="02020603050405020304" pitchFamily="18" charset="0"/>
                <a:cs typeface="Times New Roman" panose="02020603050405020304" pitchFamily="18" charset="0"/>
              </a:rPr>
              <a:t/>
            </a:r>
            <a:br>
              <a:rPr lang="ru-RU" sz="2000" cap="none" dirty="0">
                <a:solidFill>
                  <a:schemeClr val="tx1"/>
                </a:solidFill>
                <a:latin typeface="Times New Roman" panose="02020603050405020304" pitchFamily="18" charset="0"/>
                <a:cs typeface="Times New Roman" panose="02020603050405020304" pitchFamily="18" charset="0"/>
              </a:rPr>
            </a:br>
            <a:r>
              <a:rPr lang="ru-RU" sz="2000" cap="none" dirty="0" smtClean="0">
                <a:solidFill>
                  <a:schemeClr val="tx1"/>
                </a:solidFill>
                <a:latin typeface="Times New Roman" panose="02020603050405020304" pitchFamily="18" charset="0"/>
                <a:cs typeface="Times New Roman" panose="02020603050405020304" pitchFamily="18" charset="0"/>
              </a:rPr>
              <a:t/>
            </a:r>
            <a:br>
              <a:rPr lang="ru-RU" sz="2000" cap="none" dirty="0" smtClean="0">
                <a:solidFill>
                  <a:schemeClr val="tx1"/>
                </a:solidFill>
                <a:latin typeface="Times New Roman" panose="02020603050405020304" pitchFamily="18" charset="0"/>
                <a:cs typeface="Times New Roman" panose="02020603050405020304" pitchFamily="18" charset="0"/>
              </a:rPr>
            </a:br>
            <a:r>
              <a:rPr lang="ru-RU" sz="2000" cap="none" dirty="0" smtClean="0">
                <a:solidFill>
                  <a:schemeClr val="tx1"/>
                </a:solidFill>
                <a:latin typeface="Times New Roman" panose="02020603050405020304" pitchFamily="18" charset="0"/>
                <a:cs typeface="Times New Roman" panose="02020603050405020304" pitchFamily="18" charset="0"/>
              </a:rPr>
              <a:t/>
            </a:r>
            <a:br>
              <a:rPr lang="ru-RU" sz="2000" cap="none" dirty="0" smtClean="0">
                <a:solidFill>
                  <a:schemeClr val="tx1"/>
                </a:solidFill>
                <a:latin typeface="Times New Roman" panose="02020603050405020304" pitchFamily="18" charset="0"/>
                <a:cs typeface="Times New Roman" panose="02020603050405020304" pitchFamily="18" charset="0"/>
              </a:rPr>
            </a:br>
            <a:r>
              <a:rPr lang="ru-RU" sz="2000" cap="none" dirty="0">
                <a:solidFill>
                  <a:schemeClr val="tx1"/>
                </a:solidFill>
                <a:latin typeface="Times New Roman" panose="02020603050405020304" pitchFamily="18" charset="0"/>
                <a:cs typeface="Times New Roman" panose="02020603050405020304" pitchFamily="18" charset="0"/>
              </a:rPr>
              <a:t/>
            </a:r>
            <a:br>
              <a:rPr lang="ru-RU" sz="2000" cap="none" dirty="0">
                <a:solidFill>
                  <a:schemeClr val="tx1"/>
                </a:solidFill>
                <a:latin typeface="Times New Roman" panose="02020603050405020304" pitchFamily="18" charset="0"/>
                <a:cs typeface="Times New Roman" panose="02020603050405020304" pitchFamily="18" charset="0"/>
              </a:rPr>
            </a:br>
            <a:r>
              <a:rPr lang="ru-RU" sz="2000" cap="none" dirty="0" smtClean="0">
                <a:solidFill>
                  <a:schemeClr val="tx1"/>
                </a:solidFill>
                <a:latin typeface="Times New Roman" panose="02020603050405020304" pitchFamily="18" charset="0"/>
                <a:cs typeface="Times New Roman" panose="02020603050405020304" pitchFamily="18" charset="0"/>
              </a:rPr>
              <a:t/>
            </a:r>
            <a:br>
              <a:rPr lang="ru-RU" sz="2000" cap="none" dirty="0" smtClean="0">
                <a:solidFill>
                  <a:schemeClr val="tx1"/>
                </a:solidFill>
                <a:latin typeface="Times New Roman" panose="02020603050405020304" pitchFamily="18" charset="0"/>
                <a:cs typeface="Times New Roman" panose="02020603050405020304" pitchFamily="18" charset="0"/>
              </a:rPr>
            </a:b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Цементациялау</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процесі</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үшін</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периодты</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ерітінділеу</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кезінде</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қолданылатын</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агитаторларға</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ұқсас</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механикалық</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араластырғышы</a:t>
            </a:r>
            <a:r>
              <a:rPr lang="ru-RU" sz="2000" cap="none" dirty="0">
                <a:solidFill>
                  <a:schemeClr val="tx1"/>
                </a:solidFill>
                <a:latin typeface="Times New Roman" panose="02020603050405020304" pitchFamily="18" charset="0"/>
                <a:cs typeface="Times New Roman" panose="02020603050405020304" pitchFamily="18" charset="0"/>
              </a:rPr>
              <a:t> бар </a:t>
            </a:r>
            <a:r>
              <a:rPr lang="ru-RU" sz="2000" cap="none" dirty="0" err="1">
                <a:solidFill>
                  <a:schemeClr val="tx1"/>
                </a:solidFill>
                <a:latin typeface="Times New Roman" panose="02020603050405020304" pitchFamily="18" charset="0"/>
                <a:cs typeface="Times New Roman" panose="02020603050405020304" pitchFamily="18" charset="0"/>
              </a:rPr>
              <a:t>агитаторлар</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пайдаланылады</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Қоюлау</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және</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сүзу</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процестері</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үшін</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қоюлатқыштар</a:t>
            </a:r>
            <a:r>
              <a:rPr lang="ru-RU" sz="2000" cap="none" dirty="0">
                <a:solidFill>
                  <a:schemeClr val="tx1"/>
                </a:solidFill>
                <a:latin typeface="Times New Roman" panose="02020603050405020304" pitchFamily="18" charset="0"/>
                <a:cs typeface="Times New Roman" panose="02020603050405020304" pitchFamily="18" charset="0"/>
              </a:rPr>
              <a:t> мен </a:t>
            </a:r>
            <a:r>
              <a:rPr lang="ru-RU" sz="2000" cap="none" dirty="0" err="1">
                <a:solidFill>
                  <a:schemeClr val="tx1"/>
                </a:solidFill>
                <a:latin typeface="Times New Roman" panose="02020603050405020304" pitchFamily="18" charset="0"/>
                <a:cs typeface="Times New Roman" panose="02020603050405020304" pitchFamily="18" charset="0"/>
              </a:rPr>
              <a:t>сүзгілер</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қолданылады</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олар</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өртендіні</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ерітінділеу</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кезінде</a:t>
            </a:r>
            <a:r>
              <a:rPr lang="ru-RU" sz="2000" cap="none" dirty="0">
                <a:solidFill>
                  <a:schemeClr val="tx1"/>
                </a:solidFill>
                <a:latin typeface="Times New Roman" panose="02020603050405020304" pitchFamily="18" charset="0"/>
                <a:cs typeface="Times New Roman" panose="02020603050405020304" pitchFamily="18" charset="0"/>
              </a:rPr>
              <a:t> </a:t>
            </a:r>
            <a:r>
              <a:rPr lang="ru-RU" sz="2000" cap="none" dirty="0" err="1">
                <a:solidFill>
                  <a:schemeClr val="tx1"/>
                </a:solidFill>
                <a:latin typeface="Times New Roman" panose="02020603050405020304" pitchFamily="18" charset="0"/>
                <a:cs typeface="Times New Roman" panose="02020603050405020304" pitchFamily="18" charset="0"/>
              </a:rPr>
              <a:t>қолданылады</a:t>
            </a:r>
            <a:r>
              <a:rPr lang="ru-RU" sz="2000" cap="none" dirty="0">
                <a:solidFill>
                  <a:schemeClr val="tx1"/>
                </a:solidFill>
                <a:latin typeface="Times New Roman" panose="02020603050405020304" pitchFamily="18" charset="0"/>
                <a:cs typeface="Times New Roman" panose="02020603050405020304" pitchFamily="18" charset="0"/>
              </a:rPr>
              <a:t>.</a:t>
            </a:r>
            <a:endParaRPr lang="ru-RU" sz="2000" cap="none" dirty="0">
              <a:solidFill>
                <a:schemeClr val="tx1"/>
              </a:solidFill>
            </a:endParaRPr>
          </a:p>
        </p:txBody>
      </p:sp>
      <p:sp>
        <p:nvSpPr>
          <p:cNvPr id="4" name="Объект 3"/>
          <p:cNvSpPr>
            <a:spLocks noGrp="1"/>
          </p:cNvSpPr>
          <p:nvPr>
            <p:ph sz="half" idx="2"/>
          </p:nvPr>
        </p:nvSpPr>
        <p:spPr>
          <a:xfrm>
            <a:off x="4932040" y="1574800"/>
            <a:ext cx="3449960" cy="4525963"/>
          </a:xfrm>
        </p:spPr>
        <p:txBody>
          <a:bodyPr>
            <a:normAutofit fontScale="62500" lnSpcReduction="20000"/>
          </a:bodyPr>
          <a:lstStyle/>
          <a:p>
            <a:pPr algn="ctr"/>
            <a:r>
              <a:rPr lang="ru-RU" altLang="ru-RU" dirty="0"/>
              <a:t>Агитатор</a:t>
            </a:r>
          </a:p>
          <a:p>
            <a:r>
              <a:rPr lang="ru-RU" altLang="ru-RU" dirty="0"/>
              <a:t>1 - </a:t>
            </a:r>
            <a:r>
              <a:rPr lang="ru-RU" altLang="ru-RU" dirty="0" err="1"/>
              <a:t>жетек</a:t>
            </a:r>
            <a:r>
              <a:rPr lang="ru-RU" altLang="ru-RU" dirty="0"/>
              <a:t>;</a:t>
            </a:r>
          </a:p>
          <a:p>
            <a:r>
              <a:rPr lang="ru-RU" altLang="ru-RU" dirty="0"/>
              <a:t>2 - </a:t>
            </a:r>
            <a:r>
              <a:rPr lang="ru-RU" altLang="ru-RU" dirty="0" err="1"/>
              <a:t>тиеу</a:t>
            </a:r>
            <a:r>
              <a:rPr lang="ru-RU" altLang="ru-RU" dirty="0"/>
              <a:t> </a:t>
            </a:r>
            <a:r>
              <a:rPr lang="ru-RU" altLang="ru-RU" dirty="0" err="1"/>
              <a:t>люкі</a:t>
            </a:r>
            <a:r>
              <a:rPr lang="ru-RU" altLang="ru-RU" dirty="0"/>
              <a:t>;</a:t>
            </a:r>
          </a:p>
          <a:p>
            <a:r>
              <a:rPr lang="ru-RU" altLang="ru-RU" dirty="0"/>
              <a:t>3 - катушка;</a:t>
            </a:r>
          </a:p>
          <a:p>
            <a:r>
              <a:rPr lang="ru-RU" altLang="ru-RU" dirty="0"/>
              <a:t>4 - корпус;</a:t>
            </a:r>
          </a:p>
          <a:p>
            <a:r>
              <a:rPr lang="ru-RU" altLang="ru-RU" dirty="0"/>
              <a:t>5 - </a:t>
            </a:r>
            <a:r>
              <a:rPr lang="ru-RU" altLang="ru-RU" dirty="0" smtClean="0"/>
              <a:t>футеровка;</a:t>
            </a:r>
            <a:endParaRPr lang="ru-RU" altLang="ru-RU" dirty="0"/>
          </a:p>
          <a:p>
            <a:r>
              <a:rPr lang="ru-RU" altLang="ru-RU" dirty="0"/>
              <a:t>6 - диффузор;</a:t>
            </a:r>
          </a:p>
          <a:p>
            <a:r>
              <a:rPr lang="ru-RU" altLang="ru-RU" dirty="0"/>
              <a:t>7 - </a:t>
            </a:r>
            <a:r>
              <a:rPr lang="ru-RU" altLang="ru-RU" dirty="0" err="1"/>
              <a:t>араластырғыш</a:t>
            </a:r>
            <a:r>
              <a:rPr lang="ru-RU" altLang="ru-RU" dirty="0"/>
              <a:t>;</a:t>
            </a:r>
          </a:p>
          <a:p>
            <a:r>
              <a:rPr lang="ru-RU" altLang="ru-RU" dirty="0"/>
              <a:t>8 </a:t>
            </a:r>
            <a:r>
              <a:rPr lang="ru-RU" altLang="ru-RU" dirty="0" smtClean="0"/>
              <a:t>– </a:t>
            </a:r>
            <a:r>
              <a:rPr lang="ru-RU" altLang="ru-RU" dirty="0" err="1" smtClean="0"/>
              <a:t>түсіру</a:t>
            </a:r>
            <a:r>
              <a:rPr lang="ru-RU" altLang="ru-RU" dirty="0" smtClean="0"/>
              <a:t> </a:t>
            </a:r>
            <a:r>
              <a:rPr lang="ru-RU" altLang="ru-RU" dirty="0" err="1" smtClean="0"/>
              <a:t>тесігі</a:t>
            </a:r>
            <a:r>
              <a:rPr lang="ru-RU" altLang="ru-RU" dirty="0" smtClean="0"/>
              <a:t>;</a:t>
            </a:r>
            <a:endParaRPr lang="ru-RU" altLang="ru-RU" dirty="0"/>
          </a:p>
          <a:p>
            <a:r>
              <a:rPr lang="ru-RU" altLang="ru-RU" dirty="0"/>
              <a:t>9 - </a:t>
            </a:r>
            <a:r>
              <a:rPr lang="ru-RU" altLang="ru-RU" dirty="0" err="1"/>
              <a:t>конденсатты</a:t>
            </a:r>
            <a:r>
              <a:rPr lang="ru-RU" altLang="ru-RU" dirty="0"/>
              <a:t> </a:t>
            </a:r>
            <a:r>
              <a:rPr lang="ru-RU" altLang="ru-RU" dirty="0" err="1"/>
              <a:t>ағызу</a:t>
            </a:r>
            <a:r>
              <a:rPr lang="ru-RU" altLang="ru-RU" dirty="0"/>
              <a:t>;</a:t>
            </a:r>
          </a:p>
          <a:p>
            <a:r>
              <a:rPr lang="ru-RU" altLang="ru-RU" dirty="0"/>
              <a:t>10 - </a:t>
            </a:r>
            <a:r>
              <a:rPr lang="ru-RU" altLang="ru-RU" dirty="0" err="1"/>
              <a:t>бу</a:t>
            </a:r>
            <a:r>
              <a:rPr lang="ru-RU" altLang="ru-RU" dirty="0"/>
              <a:t> беру;</a:t>
            </a:r>
          </a:p>
          <a:p>
            <a:r>
              <a:rPr lang="ru-RU" altLang="ru-RU" dirty="0"/>
              <a:t>11 - </a:t>
            </a:r>
            <a:r>
              <a:rPr lang="ru-RU" altLang="ru-RU" dirty="0" err="1"/>
              <a:t>қақпақ</a:t>
            </a:r>
            <a:endParaRPr lang="ru-RU" dirty="0"/>
          </a:p>
        </p:txBody>
      </p:sp>
      <p:pic>
        <p:nvPicPr>
          <p:cNvPr id="5" name="Рисунок 3" descr="2.14.TIF"/>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23528" y="1772816"/>
            <a:ext cx="4382658" cy="482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235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52718"/>
            <a:ext cx="8568952" cy="1188050"/>
          </a:xfrm>
        </p:spPr>
        <p:txBody>
          <a:bodyPr>
            <a:normAutofit fontScale="90000"/>
          </a:bodyPr>
          <a:lstStyle/>
          <a:p>
            <a:r>
              <a:rPr lang="kk-KZ" b="1" dirty="0">
                <a:latin typeface="Times New Roman" panose="02020603050405020304" pitchFamily="18" charset="0"/>
                <a:cs typeface="Times New Roman" panose="02020603050405020304" pitchFamily="18" charset="0"/>
              </a:rPr>
              <a:t>3. Мырыш ерітінділерін тазартудың химиялық әдістері</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1628800"/>
            <a:ext cx="8568952" cy="4608512"/>
          </a:xfrm>
        </p:spPr>
        <p:txBody>
          <a:bodyPr>
            <a:normAutofit/>
          </a:bodyPr>
          <a:lstStyle/>
          <a:p>
            <a:pPr algn="just"/>
            <a:r>
              <a:rPr lang="kk-KZ" b="0" i="1" dirty="0">
                <a:latin typeface="Times New Roman" panose="02020603050405020304" pitchFamily="18" charset="0"/>
                <a:cs typeface="Times New Roman" panose="02020603050405020304" pitchFamily="18" charset="0"/>
              </a:rPr>
              <a:t>Қоспалардың үшінші тобы</a:t>
            </a:r>
            <a:r>
              <a:rPr lang="kk-KZ" b="0" dirty="0">
                <a:latin typeface="Times New Roman" panose="02020603050405020304" pitchFamily="18" charset="0"/>
                <a:cs typeface="Times New Roman" panose="02020603050405020304" pitchFamily="18" charset="0"/>
              </a:rPr>
              <a:t> қиын еритін қосылыстар түріндегі қоспаларды бөлу үшін арнайы реагенттерді қолдана отырып, химиялық әдістермен алынады. Олар хлор мен фтордан, кейде кобальт пен никельден тазарту үшін қолданылады. </a:t>
            </a:r>
            <a:endParaRPr lang="ru-RU" b="0" dirty="0">
              <a:latin typeface="Times New Roman" panose="02020603050405020304" pitchFamily="18" charset="0"/>
              <a:cs typeface="Times New Roman" panose="02020603050405020304" pitchFamily="18" charset="0"/>
            </a:endParaRPr>
          </a:p>
          <a:p>
            <a:pPr algn="just"/>
            <a:r>
              <a:rPr lang="kk-KZ" b="0" dirty="0">
                <a:latin typeface="Times New Roman" panose="02020603050405020304" pitchFamily="18" charset="0"/>
                <a:cs typeface="Times New Roman" panose="02020603050405020304" pitchFamily="18" charset="0"/>
              </a:rPr>
              <a:t>Хлор иондар түрінде мырыш сульфатының ерітіндісінде 80-150 мг/л рұқсат етілген мөлшерде 500-800 мг/л дейін жиналады. </a:t>
            </a:r>
            <a:endParaRPr lang="kk-KZ" b="0" dirty="0" smtClean="0">
              <a:latin typeface="Times New Roman" panose="02020603050405020304" pitchFamily="18" charset="0"/>
              <a:cs typeface="Times New Roman" panose="02020603050405020304" pitchFamily="18" charset="0"/>
            </a:endParaRPr>
          </a:p>
          <a:p>
            <a:pPr algn="just"/>
            <a:r>
              <a:rPr lang="kk-KZ" dirty="0" smtClean="0">
                <a:latin typeface="Times New Roman" panose="02020603050405020304" pitchFamily="18" charset="0"/>
                <a:cs typeface="Times New Roman" panose="02020603050405020304" pitchFamily="18" charset="0"/>
              </a:rPr>
              <a:t>Хлорды</a:t>
            </a:r>
            <a:r>
              <a:rPr lang="kk-KZ" b="0" dirty="0" smtClean="0">
                <a:latin typeface="Times New Roman" panose="02020603050405020304" pitchFamily="18" charset="0"/>
                <a:cs typeface="Times New Roman" panose="02020603050405020304" pitchFamily="18" charset="0"/>
              </a:rPr>
              <a:t> </a:t>
            </a:r>
            <a:r>
              <a:rPr lang="kk-KZ" b="0" dirty="0">
                <a:latin typeface="Times New Roman" panose="02020603050405020304" pitchFamily="18" charset="0"/>
                <a:cs typeface="Times New Roman" panose="02020603050405020304" pitchFamily="18" charset="0"/>
              </a:rPr>
              <a:t>ерітіндіден шығару үшін бірқатар зауыттарда Ag</a:t>
            </a:r>
            <a:r>
              <a:rPr lang="kk-KZ" b="0" baseline="-25000" dirty="0">
                <a:latin typeface="Times New Roman" panose="02020603050405020304" pitchFamily="18" charset="0"/>
                <a:cs typeface="Times New Roman" panose="02020603050405020304" pitchFamily="18" charset="0"/>
              </a:rPr>
              <a:t>2</a:t>
            </a:r>
            <a:r>
              <a:rPr lang="kk-KZ" b="0" dirty="0">
                <a:latin typeface="Times New Roman" panose="02020603050405020304" pitchFamily="18" charset="0"/>
                <a:cs typeface="Times New Roman" panose="02020603050405020304" pitchFamily="18" charset="0"/>
              </a:rPr>
              <a:t>SO</a:t>
            </a:r>
            <a:r>
              <a:rPr lang="kk-KZ" b="0" baseline="-25000" dirty="0">
                <a:latin typeface="Times New Roman" panose="02020603050405020304" pitchFamily="18" charset="0"/>
                <a:cs typeface="Times New Roman" panose="02020603050405020304" pitchFamily="18" charset="0"/>
              </a:rPr>
              <a:t>4</a:t>
            </a:r>
            <a:r>
              <a:rPr lang="kk-KZ" b="0" dirty="0">
                <a:latin typeface="Times New Roman" panose="02020603050405020304" pitchFamily="18" charset="0"/>
                <a:cs typeface="Times New Roman" panose="02020603050405020304" pitchFamily="18" charset="0"/>
              </a:rPr>
              <a:t> тұзы қолданылады, ол хлор иондарын қиын еритін AgCl қосылысына айналдырады:</a:t>
            </a:r>
            <a:endParaRPr lang="ru-RU" b="0" dirty="0">
              <a:latin typeface="Times New Roman" panose="02020603050405020304" pitchFamily="18" charset="0"/>
              <a:cs typeface="Times New Roman" panose="02020603050405020304" pitchFamily="18" charset="0"/>
            </a:endParaRPr>
          </a:p>
          <a:p>
            <a:pPr algn="ctr"/>
            <a:r>
              <a:rPr lang="kk-KZ" dirty="0">
                <a:latin typeface="Times New Roman" panose="02020603050405020304" pitchFamily="18" charset="0"/>
                <a:ea typeface="Times New Roman"/>
                <a:cs typeface="Times New Roman" panose="02020603050405020304" pitchFamily="18" charset="0"/>
              </a:rPr>
              <a:t> Ag</a:t>
            </a:r>
            <a:r>
              <a:rPr lang="kk-KZ" baseline="-25000" dirty="0">
                <a:latin typeface="Times New Roman" panose="02020603050405020304" pitchFamily="18" charset="0"/>
                <a:ea typeface="Times New Roman"/>
                <a:cs typeface="Times New Roman" panose="02020603050405020304" pitchFamily="18" charset="0"/>
              </a:rPr>
              <a:t>2</a:t>
            </a:r>
            <a:r>
              <a:rPr lang="kk-KZ" dirty="0">
                <a:latin typeface="Times New Roman" panose="02020603050405020304" pitchFamily="18" charset="0"/>
                <a:ea typeface="Times New Roman"/>
                <a:cs typeface="Times New Roman" panose="02020603050405020304" pitchFamily="18" charset="0"/>
              </a:rPr>
              <a:t>SO</a:t>
            </a:r>
            <a:r>
              <a:rPr lang="kk-KZ" baseline="-25000" dirty="0">
                <a:latin typeface="Times New Roman" panose="02020603050405020304" pitchFamily="18" charset="0"/>
                <a:ea typeface="Times New Roman"/>
                <a:cs typeface="Times New Roman" panose="02020603050405020304" pitchFamily="18" charset="0"/>
              </a:rPr>
              <a:t>4</a:t>
            </a:r>
            <a:r>
              <a:rPr lang="kk-KZ" dirty="0">
                <a:latin typeface="Times New Roman" panose="02020603050405020304" pitchFamily="18" charset="0"/>
                <a:ea typeface="Times New Roman"/>
                <a:cs typeface="Times New Roman" panose="02020603050405020304" pitchFamily="18" charset="0"/>
              </a:rPr>
              <a:t> + 2Cl</a:t>
            </a:r>
            <a:r>
              <a:rPr lang="kk-KZ" baseline="30000" dirty="0">
                <a:latin typeface="Times New Roman" panose="02020603050405020304" pitchFamily="18" charset="0"/>
                <a:ea typeface="Times New Roman"/>
                <a:cs typeface="Times New Roman" panose="02020603050405020304" pitchFamily="18" charset="0"/>
              </a:rPr>
              <a:t>-</a:t>
            </a:r>
            <a:r>
              <a:rPr lang="kk-KZ" dirty="0">
                <a:latin typeface="Times New Roman" panose="02020603050405020304" pitchFamily="18" charset="0"/>
                <a:ea typeface="Times New Roman"/>
                <a:cs typeface="Times New Roman" panose="02020603050405020304" pitchFamily="18" charset="0"/>
              </a:rPr>
              <a:t> = 2AgCl + SO</a:t>
            </a:r>
            <a:r>
              <a:rPr lang="en-US" dirty="0">
                <a:latin typeface="Times New Roman" panose="02020603050405020304" pitchFamily="18" charset="0"/>
                <a:ea typeface="Times New Roman"/>
                <a:cs typeface="Times New Roman" panose="02020603050405020304" pitchFamily="18" charset="0"/>
              </a:rPr>
              <a:t> </a:t>
            </a:r>
            <a:endParaRPr lang="kk-KZ" dirty="0" smtClean="0">
              <a:latin typeface="Times New Roman" panose="02020603050405020304" pitchFamily="18" charset="0"/>
              <a:ea typeface="Times New Roman"/>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8454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352928" cy="7478970"/>
          </a:xfrm>
          <a:prstGeom prst="rect">
            <a:avLst/>
          </a:prstGeom>
        </p:spPr>
        <p:txBody>
          <a:bodyPr wrap="square">
            <a:spAutoFit/>
          </a:bodyPr>
          <a:lstStyle/>
          <a:p>
            <a:pPr indent="457200" algn="just"/>
            <a:r>
              <a:rPr lang="kk-KZ" sz="2000" dirty="0">
                <a:latin typeface="Times New Roman" panose="02020603050405020304" pitchFamily="18" charset="0"/>
                <a:cs typeface="Times New Roman" panose="02020603050405020304" pitchFamily="18" charset="0"/>
              </a:rPr>
              <a:t>Басқа зауыттарда мырыш ерітінділерінен хлор ерітіндіге жақсы еритін СuSO</a:t>
            </a:r>
            <a:r>
              <a:rPr lang="kk-KZ" sz="2000" baseline="-25000" dirty="0">
                <a:latin typeface="Times New Roman" panose="02020603050405020304" pitchFamily="18" charset="0"/>
                <a:cs typeface="Times New Roman" panose="02020603050405020304" pitchFamily="18" charset="0"/>
              </a:rPr>
              <a:t>4</a:t>
            </a:r>
            <a:r>
              <a:rPr lang="kk-KZ" sz="2000" dirty="0">
                <a:latin typeface="Times New Roman" panose="02020603050405020304" pitchFamily="18" charset="0"/>
                <a:cs typeface="Times New Roman" panose="02020603050405020304" pitchFamily="18" charset="0"/>
              </a:rPr>
              <a:t> тұзын енгізу арқылы Сu</a:t>
            </a:r>
            <a:r>
              <a:rPr lang="kk-KZ" sz="2000" baseline="-25000" dirty="0">
                <a:latin typeface="Times New Roman" panose="02020603050405020304" pitchFamily="18" charset="0"/>
                <a:cs typeface="Times New Roman" panose="02020603050405020304" pitchFamily="18" charset="0"/>
              </a:rPr>
              <a:t>2</a:t>
            </a:r>
            <a:r>
              <a:rPr lang="kk-KZ" sz="2000" dirty="0">
                <a:latin typeface="Times New Roman" panose="02020603050405020304" pitchFamily="18" charset="0"/>
                <a:cs typeface="Times New Roman" panose="02020603050405020304" pitchFamily="18" charset="0"/>
              </a:rPr>
              <a:t>Cl</a:t>
            </a:r>
            <a:r>
              <a:rPr lang="kk-KZ" sz="2000" baseline="-25000" dirty="0">
                <a:latin typeface="Times New Roman" panose="02020603050405020304" pitchFamily="18" charset="0"/>
                <a:cs typeface="Times New Roman" panose="02020603050405020304" pitchFamily="18" charset="0"/>
              </a:rPr>
              <a:t>2</a:t>
            </a:r>
            <a:r>
              <a:rPr lang="kk-KZ" sz="2000" dirty="0">
                <a:latin typeface="Times New Roman" panose="02020603050405020304" pitchFamily="18" charset="0"/>
                <a:cs typeface="Times New Roman" panose="02020603050405020304" pitchFamily="18" charset="0"/>
              </a:rPr>
              <a:t> аз еритін қосылыс түрінде бөлінеді</a:t>
            </a:r>
            <a:r>
              <a:rPr lang="kk-KZ" sz="2000" dirty="0" smtClean="0">
                <a:latin typeface="Times New Roman" panose="02020603050405020304" pitchFamily="18" charset="0"/>
                <a:cs typeface="Times New Roman" panose="02020603050405020304" pitchFamily="18" charset="0"/>
              </a:rPr>
              <a:t>:</a:t>
            </a:r>
          </a:p>
          <a:p>
            <a:pPr indent="457200" algn="just"/>
            <a:endParaRPr lang="kk-KZ" sz="2000" dirty="0" smtClean="0">
              <a:latin typeface="Times New Roman" panose="02020603050405020304" pitchFamily="18" charset="0"/>
              <a:cs typeface="Times New Roman" panose="02020603050405020304" pitchFamily="18" charset="0"/>
            </a:endParaRPr>
          </a:p>
          <a:p>
            <a:pPr indent="457200" algn="ctr"/>
            <a:r>
              <a:rPr lang="en-US" sz="2000" b="1" dirty="0" smtClean="0">
                <a:latin typeface="Times New Roman" panose="02020603050405020304" pitchFamily="18" charset="0"/>
                <a:ea typeface="Times New Roman"/>
                <a:cs typeface="Times New Roman" panose="02020603050405020304" pitchFamily="18" charset="0"/>
              </a:rPr>
              <a:t>2CuSO</a:t>
            </a:r>
            <a:r>
              <a:rPr lang="en-US" sz="2000" b="1" baseline="-25000" dirty="0" smtClean="0">
                <a:latin typeface="Times New Roman" panose="02020603050405020304" pitchFamily="18" charset="0"/>
                <a:ea typeface="Times New Roman"/>
                <a:cs typeface="Times New Roman" panose="02020603050405020304" pitchFamily="18" charset="0"/>
              </a:rPr>
              <a:t>4</a:t>
            </a:r>
            <a:r>
              <a:rPr lang="en-US" sz="2000" b="1" dirty="0" smtClean="0">
                <a:latin typeface="Times New Roman" panose="02020603050405020304" pitchFamily="18" charset="0"/>
                <a:ea typeface="Times New Roman"/>
                <a:cs typeface="Times New Roman" panose="02020603050405020304" pitchFamily="18" charset="0"/>
              </a:rPr>
              <a:t> </a:t>
            </a:r>
            <a:r>
              <a:rPr lang="en-US" sz="2000" b="1" dirty="0">
                <a:latin typeface="Times New Roman" panose="02020603050405020304" pitchFamily="18" charset="0"/>
                <a:ea typeface="Times New Roman"/>
                <a:cs typeface="Times New Roman" panose="02020603050405020304" pitchFamily="18" charset="0"/>
              </a:rPr>
              <a:t>+ Zn + 2Cl</a:t>
            </a:r>
            <a:r>
              <a:rPr lang="en-US" sz="2000" b="1" baseline="30000" dirty="0">
                <a:latin typeface="Times New Roman" panose="02020603050405020304" pitchFamily="18" charset="0"/>
                <a:ea typeface="Times New Roman"/>
                <a:cs typeface="Times New Roman" panose="02020603050405020304" pitchFamily="18" charset="0"/>
              </a:rPr>
              <a:t>-</a:t>
            </a:r>
            <a:r>
              <a:rPr lang="en-US" sz="2000" b="1" dirty="0">
                <a:latin typeface="Times New Roman" panose="02020603050405020304" pitchFamily="18" charset="0"/>
                <a:ea typeface="Times New Roman"/>
                <a:cs typeface="Times New Roman" panose="02020603050405020304" pitchFamily="18" charset="0"/>
              </a:rPr>
              <a:t> = Cu</a:t>
            </a:r>
            <a:r>
              <a:rPr lang="en-US" sz="2000" b="1" baseline="-25000" dirty="0">
                <a:latin typeface="Times New Roman" panose="02020603050405020304" pitchFamily="18" charset="0"/>
                <a:ea typeface="Times New Roman"/>
                <a:cs typeface="Times New Roman" panose="02020603050405020304" pitchFamily="18" charset="0"/>
              </a:rPr>
              <a:t>2</a:t>
            </a:r>
            <a:r>
              <a:rPr lang="en-US" sz="2000" b="1" dirty="0">
                <a:latin typeface="Times New Roman" panose="02020603050405020304" pitchFamily="18" charset="0"/>
                <a:ea typeface="Times New Roman"/>
                <a:cs typeface="Times New Roman" panose="02020603050405020304" pitchFamily="18" charset="0"/>
              </a:rPr>
              <a:t>Cl</a:t>
            </a:r>
            <a:r>
              <a:rPr lang="en-US" sz="2000" b="1" baseline="-25000" dirty="0">
                <a:latin typeface="Times New Roman" panose="02020603050405020304" pitchFamily="18" charset="0"/>
                <a:ea typeface="Times New Roman"/>
                <a:cs typeface="Times New Roman" panose="02020603050405020304" pitchFamily="18" charset="0"/>
              </a:rPr>
              <a:t>2</a:t>
            </a:r>
            <a:r>
              <a:rPr lang="en-US" sz="2000" b="1" dirty="0">
                <a:latin typeface="Times New Roman" panose="02020603050405020304" pitchFamily="18" charset="0"/>
                <a:ea typeface="Times New Roman"/>
                <a:cs typeface="Times New Roman" panose="02020603050405020304" pitchFamily="18" charset="0"/>
              </a:rPr>
              <a:t> + ZnSO</a:t>
            </a:r>
            <a:r>
              <a:rPr lang="en-US" sz="2000" b="1" baseline="-25000" dirty="0">
                <a:latin typeface="Times New Roman" panose="02020603050405020304" pitchFamily="18" charset="0"/>
                <a:ea typeface="Times New Roman"/>
                <a:cs typeface="Times New Roman" panose="02020603050405020304" pitchFamily="18" charset="0"/>
              </a:rPr>
              <a:t>4</a:t>
            </a:r>
            <a:r>
              <a:rPr lang="en-US" sz="2000" b="1" dirty="0">
                <a:latin typeface="Times New Roman" panose="02020603050405020304" pitchFamily="18" charset="0"/>
                <a:ea typeface="Times New Roman"/>
                <a:cs typeface="Times New Roman" panose="02020603050405020304" pitchFamily="18" charset="0"/>
              </a:rPr>
              <a:t> + SO </a:t>
            </a:r>
            <a:endParaRPr lang="kk-KZ" sz="2000" b="1" dirty="0" smtClean="0">
              <a:latin typeface="Times New Roman" panose="02020603050405020304" pitchFamily="18" charset="0"/>
              <a:ea typeface="Times New Roman"/>
              <a:cs typeface="Times New Roman" panose="02020603050405020304" pitchFamily="18" charset="0"/>
            </a:endParaRPr>
          </a:p>
          <a:p>
            <a:pPr indent="457200" algn="just"/>
            <a:endParaRPr lang="kk-KZ" sz="2000" b="1" dirty="0" smtClean="0">
              <a:latin typeface="Times New Roman" panose="02020603050405020304" pitchFamily="18" charset="0"/>
              <a:ea typeface="Times New Roman"/>
              <a:cs typeface="Times New Roman" panose="02020603050405020304" pitchFamily="18" charset="0"/>
            </a:endParaRPr>
          </a:p>
          <a:p>
            <a:pPr indent="457200" algn="just"/>
            <a:r>
              <a:rPr lang="kk-KZ" sz="2000" dirty="0">
                <a:latin typeface="Times New Roman" panose="02020603050405020304" pitchFamily="18" charset="0"/>
                <a:cs typeface="Times New Roman" panose="02020603050405020304" pitchFamily="18" charset="0"/>
              </a:rPr>
              <a:t>Бір</a:t>
            </a:r>
            <a:r>
              <a:rPr lang="ru-RU" sz="2000" dirty="0" err="1">
                <a:latin typeface="Times New Roman" panose="02020603050405020304" pitchFamily="18" charset="0"/>
                <a:cs typeface="Times New Roman" panose="02020603050405020304" pitchFamily="18" charset="0"/>
              </a:rPr>
              <a:t>валентті</a:t>
            </a:r>
            <a:r>
              <a:rPr lang="ru-RU" sz="2000" dirty="0">
                <a:latin typeface="Times New Roman" panose="02020603050405020304" pitchFamily="18" charset="0"/>
                <a:cs typeface="Times New Roman" panose="02020603050405020304" pitchFamily="18" charset="0"/>
              </a:rPr>
              <a:t> мыс </a:t>
            </a:r>
            <a:r>
              <a:rPr lang="ru-RU" sz="2000" dirty="0" err="1">
                <a:latin typeface="Times New Roman" panose="02020603050405020304" pitchFamily="18" charset="0"/>
                <a:cs typeface="Times New Roman" panose="02020603050405020304" pitchFamily="18" charset="0"/>
              </a:rPr>
              <a:t>иондарын</a:t>
            </a:r>
            <a:r>
              <a:rPr lang="ru-RU"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түз</a:t>
            </a:r>
            <a:r>
              <a:rPr lang="ru-RU" sz="2000" dirty="0">
                <a:latin typeface="Times New Roman" panose="02020603050405020304" pitchFamily="18" charset="0"/>
                <a:cs typeface="Times New Roman" panose="02020603050405020304" pitchFamily="18" charset="0"/>
              </a:rPr>
              <a:t>у </a:t>
            </a:r>
            <a:r>
              <a:rPr lang="ru-RU" sz="2000" dirty="0" err="1">
                <a:latin typeface="Times New Roman" panose="02020603050405020304" pitchFamily="18" charset="0"/>
                <a:cs typeface="Times New Roman" panose="02020603050405020304" pitchFamily="18" charset="0"/>
              </a:rPr>
              <a:t>үшін</a:t>
            </a:r>
            <a:r>
              <a:rPr lang="kk-KZ"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ерітіндіге</a:t>
            </a:r>
            <a:r>
              <a:rPr lang="ru-RU"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купорос</a:t>
            </a:r>
            <a:r>
              <a:rPr lang="ru-RU" sz="2000" dirty="0">
                <a:latin typeface="Times New Roman" panose="02020603050405020304" pitchFamily="18" charset="0"/>
                <a:cs typeface="Times New Roman" panose="02020603050405020304" pitchFamily="18" charset="0"/>
              </a:rPr>
              <a:t>пен </a:t>
            </a:r>
            <a:r>
              <a:rPr lang="ru-RU" sz="2000" dirty="0" err="1">
                <a:latin typeface="Times New Roman" panose="02020603050405020304" pitchFamily="18" charset="0"/>
                <a:cs typeface="Times New Roman" panose="02020603050405020304" pitchFamily="18" charset="0"/>
              </a:rPr>
              <a:t>бірге</a:t>
            </a:r>
            <a:r>
              <a:rPr lang="ru-RU" sz="2000" dirty="0">
                <a:latin typeface="Times New Roman" panose="02020603050405020304" pitchFamily="18" charset="0"/>
                <a:cs typeface="Times New Roman" panose="02020603050405020304" pitchFamily="18" charset="0"/>
              </a:rPr>
              <a:t> метал</a:t>
            </a:r>
            <a:r>
              <a:rPr lang="kk-KZ" sz="2000" dirty="0">
                <a:latin typeface="Times New Roman" panose="02020603050405020304" pitchFamily="18" charset="0"/>
                <a:cs typeface="Times New Roman" panose="02020603050405020304" pitchFamily="18" charset="0"/>
              </a:rPr>
              <a:t>дық </a:t>
            </a:r>
            <a:r>
              <a:rPr lang="ru-RU" sz="2000" dirty="0">
                <a:latin typeface="Times New Roman" panose="02020603050405020304" pitchFamily="18" charset="0"/>
                <a:cs typeface="Times New Roman" panose="02020603050405020304" pitchFamily="18" charset="0"/>
              </a:rPr>
              <a:t>мыс </a:t>
            </a:r>
            <a:r>
              <a:rPr lang="ru-RU" sz="2000" dirty="0" err="1">
                <a:latin typeface="Times New Roman" panose="02020603050405020304" pitchFamily="18" charset="0"/>
                <a:cs typeface="Times New Roman" panose="02020603050405020304" pitchFamily="18" charset="0"/>
              </a:rPr>
              <a:t>ұнтағын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енгіз</a:t>
            </a:r>
            <a:r>
              <a:rPr lang="kk-KZ" sz="2000" dirty="0">
                <a:latin typeface="Times New Roman" panose="02020603050405020304" pitchFamily="18" charset="0"/>
                <a:cs typeface="Times New Roman" panose="02020603050405020304" pitchFamily="18" charset="0"/>
              </a:rPr>
              <a:t>еді</a:t>
            </a:r>
            <a:r>
              <a:rPr lang="en-US" sz="2000" dirty="0" smtClean="0">
                <a:latin typeface="Times New Roman" panose="02020603050405020304" pitchFamily="18" charset="0"/>
                <a:cs typeface="Times New Roman" panose="02020603050405020304" pitchFamily="18" charset="0"/>
              </a:rPr>
              <a:t>:</a:t>
            </a:r>
            <a:endParaRPr lang="kk-KZ" sz="2000" dirty="0" smtClean="0">
              <a:latin typeface="Times New Roman" panose="02020603050405020304" pitchFamily="18" charset="0"/>
              <a:cs typeface="Times New Roman" panose="02020603050405020304" pitchFamily="18" charset="0"/>
            </a:endParaRPr>
          </a:p>
          <a:p>
            <a:pPr indent="457200" algn="just"/>
            <a:endParaRPr lang="kk-KZ" sz="2000" b="1" dirty="0" smtClean="0">
              <a:latin typeface="Times New Roman" panose="02020603050405020304" pitchFamily="18" charset="0"/>
              <a:ea typeface="Times New Roman"/>
              <a:cs typeface="Times New Roman" panose="02020603050405020304" pitchFamily="18" charset="0"/>
            </a:endParaRPr>
          </a:p>
          <a:p>
            <a:pPr indent="457200" algn="ctr"/>
            <a:r>
              <a:rPr lang="en-US" sz="2000" b="1" dirty="0" smtClean="0">
                <a:latin typeface="Times New Roman" panose="02020603050405020304" pitchFamily="18" charset="0"/>
                <a:ea typeface="Times New Roman"/>
                <a:cs typeface="Times New Roman" panose="02020603050405020304" pitchFamily="18" charset="0"/>
              </a:rPr>
              <a:t>CuSO</a:t>
            </a:r>
            <a:r>
              <a:rPr lang="en-US" sz="2000" b="1" baseline="-25000" dirty="0" smtClean="0">
                <a:latin typeface="Times New Roman" panose="02020603050405020304" pitchFamily="18" charset="0"/>
                <a:ea typeface="Times New Roman"/>
                <a:cs typeface="Times New Roman" panose="02020603050405020304" pitchFamily="18" charset="0"/>
              </a:rPr>
              <a:t>4</a:t>
            </a:r>
            <a:r>
              <a:rPr lang="en-US" sz="2000" b="1" dirty="0" smtClean="0">
                <a:latin typeface="Times New Roman" panose="02020603050405020304" pitchFamily="18" charset="0"/>
                <a:ea typeface="Times New Roman"/>
                <a:cs typeface="Times New Roman" panose="02020603050405020304" pitchFamily="18" charset="0"/>
              </a:rPr>
              <a:t> </a:t>
            </a:r>
            <a:r>
              <a:rPr lang="en-US" sz="2000" b="1" dirty="0">
                <a:latin typeface="Times New Roman" panose="02020603050405020304" pitchFamily="18" charset="0"/>
                <a:ea typeface="Times New Roman"/>
                <a:cs typeface="Times New Roman" panose="02020603050405020304" pitchFamily="18" charset="0"/>
              </a:rPr>
              <a:t>+ Cu  + 2Cl </a:t>
            </a:r>
            <a:r>
              <a:rPr lang="en-US" sz="2000" b="1" baseline="30000" dirty="0">
                <a:latin typeface="Times New Roman" panose="02020603050405020304" pitchFamily="18" charset="0"/>
                <a:ea typeface="Times New Roman"/>
                <a:cs typeface="Times New Roman" panose="02020603050405020304" pitchFamily="18" charset="0"/>
              </a:rPr>
              <a:t>-</a:t>
            </a:r>
            <a:r>
              <a:rPr lang="en-US" sz="2000" b="1" dirty="0">
                <a:latin typeface="Times New Roman" panose="02020603050405020304" pitchFamily="18" charset="0"/>
                <a:ea typeface="Times New Roman"/>
                <a:cs typeface="Times New Roman" panose="02020603050405020304" pitchFamily="18" charset="0"/>
              </a:rPr>
              <a:t>= Cu</a:t>
            </a:r>
            <a:r>
              <a:rPr lang="en-US" sz="2000" b="1" baseline="-25000" dirty="0">
                <a:latin typeface="Times New Roman" panose="02020603050405020304" pitchFamily="18" charset="0"/>
                <a:ea typeface="Times New Roman"/>
                <a:cs typeface="Times New Roman" panose="02020603050405020304" pitchFamily="18" charset="0"/>
              </a:rPr>
              <a:t>2</a:t>
            </a:r>
            <a:r>
              <a:rPr lang="en-US" sz="2000" b="1" dirty="0">
                <a:latin typeface="Times New Roman" panose="02020603050405020304" pitchFamily="18" charset="0"/>
                <a:ea typeface="Times New Roman"/>
                <a:cs typeface="Times New Roman" panose="02020603050405020304" pitchFamily="18" charset="0"/>
              </a:rPr>
              <a:t>Cl</a:t>
            </a:r>
            <a:r>
              <a:rPr lang="en-US" sz="2000" b="1" baseline="-25000" dirty="0">
                <a:latin typeface="Times New Roman" panose="02020603050405020304" pitchFamily="18" charset="0"/>
                <a:ea typeface="Times New Roman"/>
                <a:cs typeface="Times New Roman" panose="02020603050405020304" pitchFamily="18" charset="0"/>
              </a:rPr>
              <a:t>2</a:t>
            </a:r>
            <a:r>
              <a:rPr lang="en-US" sz="2000" b="1" dirty="0">
                <a:latin typeface="Times New Roman" panose="02020603050405020304" pitchFamily="18" charset="0"/>
                <a:ea typeface="Times New Roman"/>
                <a:cs typeface="Times New Roman" panose="02020603050405020304" pitchFamily="18" charset="0"/>
              </a:rPr>
              <a:t> + </a:t>
            </a:r>
            <a:r>
              <a:rPr lang="en-US" sz="2000" b="1" dirty="0" smtClean="0">
                <a:latin typeface="Times New Roman" panose="02020603050405020304" pitchFamily="18" charset="0"/>
                <a:ea typeface="Times New Roman"/>
                <a:cs typeface="Times New Roman" panose="02020603050405020304" pitchFamily="18" charset="0"/>
              </a:rPr>
              <a:t>SO</a:t>
            </a:r>
            <a:endParaRPr lang="kk-KZ" sz="2000" b="1" dirty="0" smtClean="0">
              <a:latin typeface="Times New Roman" panose="02020603050405020304" pitchFamily="18" charset="0"/>
              <a:ea typeface="Times New Roman"/>
              <a:cs typeface="Times New Roman" panose="02020603050405020304" pitchFamily="18" charset="0"/>
            </a:endParaRPr>
          </a:p>
          <a:p>
            <a:pPr indent="457200" algn="just"/>
            <a:r>
              <a:rPr lang="kk-KZ" sz="2000" dirty="0">
                <a:latin typeface="Times New Roman" panose="02020603050405020304" pitchFamily="18" charset="0"/>
                <a:cs typeface="Times New Roman" panose="02020603050405020304" pitchFamily="18" charset="0"/>
              </a:rPr>
              <a:t>Тазарту ұзақтығы 5-6 сағатты құрайды. Ерітіндідегі хлордың қалдық мөлшері шамамен 100-150 мг/л құрайды</a:t>
            </a:r>
            <a:r>
              <a:rPr lang="kk-KZ" sz="2000" dirty="0" smtClean="0">
                <a:latin typeface="Times New Roman" panose="02020603050405020304" pitchFamily="18" charset="0"/>
                <a:cs typeface="Times New Roman" panose="02020603050405020304" pitchFamily="18" charset="0"/>
              </a:rPr>
              <a:t>.</a:t>
            </a:r>
            <a:endParaRPr lang="kk-KZ" sz="2000" dirty="0">
              <a:latin typeface="Times New Roman" panose="02020603050405020304" pitchFamily="18" charset="0"/>
              <a:cs typeface="Times New Roman" panose="02020603050405020304" pitchFamily="18" charset="0"/>
            </a:endParaRPr>
          </a:p>
          <a:p>
            <a:pPr indent="457200" algn="just"/>
            <a:r>
              <a:rPr lang="kk-KZ" sz="2000" b="1" dirty="0">
                <a:latin typeface="Times New Roman" panose="02020603050405020304" pitchFamily="18" charset="0"/>
                <a:cs typeface="Times New Roman" panose="02020603050405020304" pitchFamily="18" charset="0"/>
              </a:rPr>
              <a:t>Фтордан</a:t>
            </a:r>
            <a:r>
              <a:rPr lang="kk-KZ" sz="2000" dirty="0">
                <a:latin typeface="Times New Roman" panose="02020603050405020304" pitchFamily="18" charset="0"/>
                <a:cs typeface="Times New Roman" panose="02020603050405020304" pitchFamily="18" charset="0"/>
              </a:rPr>
              <a:t> тазарту ерітіндіге әк сүтін немесе кальций сульфатын енгізу арқылы жүзеге асырылады. Бұл жағдайда ерітіндіде аз еритін CaF</a:t>
            </a:r>
            <a:r>
              <a:rPr lang="kk-KZ" sz="2000" baseline="-25000" dirty="0">
                <a:latin typeface="Times New Roman" panose="02020603050405020304" pitchFamily="18" charset="0"/>
                <a:cs typeface="Times New Roman" panose="02020603050405020304" pitchFamily="18" charset="0"/>
              </a:rPr>
              <a:t>2</a:t>
            </a:r>
            <a:r>
              <a:rPr lang="kk-KZ" sz="2000" dirty="0">
                <a:latin typeface="Times New Roman" panose="02020603050405020304" pitchFamily="18" charset="0"/>
                <a:cs typeface="Times New Roman" panose="02020603050405020304" pitchFamily="18" charset="0"/>
              </a:rPr>
              <a:t> қосылысы пайда болады:</a:t>
            </a:r>
          </a:p>
          <a:p>
            <a:pPr indent="457200" algn="just">
              <a:buFont typeface="Arial" panose="020B0604020202020204" pitchFamily="34" charset="0"/>
              <a:buChar char="•"/>
            </a:pPr>
            <a:endParaRPr lang="kk-KZ" sz="2000" dirty="0">
              <a:latin typeface="Times New Roman" panose="02020603050405020304" pitchFamily="18" charset="0"/>
              <a:cs typeface="Times New Roman" panose="02020603050405020304" pitchFamily="18" charset="0"/>
            </a:endParaRPr>
          </a:p>
          <a:p>
            <a:pPr indent="457200" algn="ctr"/>
            <a:r>
              <a:rPr lang="kk-KZ" sz="2000" dirty="0">
                <a:latin typeface="Times New Roman" panose="02020603050405020304" pitchFamily="18" charset="0"/>
                <a:ea typeface="Times New Roman"/>
                <a:cs typeface="Times New Roman" panose="02020603050405020304" pitchFamily="18" charset="0"/>
              </a:rPr>
              <a:t> </a:t>
            </a:r>
            <a:r>
              <a:rPr lang="ru-RU" sz="2000" b="1" dirty="0">
                <a:latin typeface="Times New Roman" panose="02020603050405020304" pitchFamily="18" charset="0"/>
                <a:ea typeface="Times New Roman"/>
                <a:cs typeface="Times New Roman" panose="02020603050405020304" pitchFamily="18" charset="0"/>
              </a:rPr>
              <a:t>С</a:t>
            </a:r>
            <a:r>
              <a:rPr lang="en-US" sz="2000" b="1" dirty="0" err="1">
                <a:latin typeface="Times New Roman" panose="02020603050405020304" pitchFamily="18" charset="0"/>
                <a:ea typeface="Times New Roman"/>
                <a:cs typeface="Times New Roman" panose="02020603050405020304" pitchFamily="18" charset="0"/>
              </a:rPr>
              <a:t>aO</a:t>
            </a:r>
            <a:r>
              <a:rPr lang="en-US" sz="2000" b="1" dirty="0">
                <a:latin typeface="Times New Roman" panose="02020603050405020304" pitchFamily="18" charset="0"/>
                <a:ea typeface="Times New Roman"/>
                <a:cs typeface="Times New Roman" panose="02020603050405020304" pitchFamily="18" charset="0"/>
              </a:rPr>
              <a:t> + </a:t>
            </a:r>
            <a:r>
              <a:rPr lang="en-US" sz="2000" b="1" dirty="0" err="1">
                <a:latin typeface="Times New Roman" panose="02020603050405020304" pitchFamily="18" charset="0"/>
                <a:ea typeface="Times New Roman"/>
                <a:cs typeface="Times New Roman" panose="02020603050405020304" pitchFamily="18" charset="0"/>
              </a:rPr>
              <a:t>NaF</a:t>
            </a:r>
            <a:r>
              <a:rPr lang="en-US" sz="2000" b="1" dirty="0">
                <a:latin typeface="Times New Roman" panose="02020603050405020304" pitchFamily="18" charset="0"/>
                <a:ea typeface="Times New Roman"/>
                <a:cs typeface="Times New Roman" panose="02020603050405020304" pitchFamily="18" charset="0"/>
              </a:rPr>
              <a:t> + H</a:t>
            </a:r>
            <a:r>
              <a:rPr lang="en-US" sz="2000" b="1" baseline="-25000" dirty="0">
                <a:latin typeface="Times New Roman" panose="02020603050405020304" pitchFamily="18" charset="0"/>
                <a:ea typeface="Times New Roman"/>
                <a:cs typeface="Times New Roman" panose="02020603050405020304" pitchFamily="18" charset="0"/>
              </a:rPr>
              <a:t>2</a:t>
            </a:r>
            <a:r>
              <a:rPr lang="en-US" sz="2000" b="1" dirty="0">
                <a:latin typeface="Times New Roman" panose="02020603050405020304" pitchFamily="18" charset="0"/>
                <a:ea typeface="Times New Roman"/>
                <a:cs typeface="Times New Roman" panose="02020603050405020304" pitchFamily="18" charset="0"/>
              </a:rPr>
              <a:t>O = CaF</a:t>
            </a:r>
            <a:r>
              <a:rPr lang="en-US" sz="2000" b="1" baseline="-25000" dirty="0">
                <a:latin typeface="Times New Roman" panose="02020603050405020304" pitchFamily="18" charset="0"/>
                <a:ea typeface="Times New Roman"/>
                <a:cs typeface="Times New Roman" panose="02020603050405020304" pitchFamily="18" charset="0"/>
              </a:rPr>
              <a:t>2</a:t>
            </a:r>
            <a:r>
              <a:rPr lang="en-US" sz="2000" b="1" dirty="0">
                <a:latin typeface="Times New Roman" panose="02020603050405020304" pitchFamily="18" charset="0"/>
                <a:ea typeface="Times New Roman"/>
                <a:cs typeface="Times New Roman" panose="02020603050405020304" pitchFamily="18" charset="0"/>
              </a:rPr>
              <a:t> +2NaOH</a:t>
            </a:r>
            <a:endParaRPr lang="kk-KZ" sz="2000" b="1" dirty="0">
              <a:latin typeface="Times New Roman" panose="02020603050405020304" pitchFamily="18" charset="0"/>
              <a:ea typeface="Times New Roman"/>
              <a:cs typeface="Times New Roman" panose="02020603050405020304" pitchFamily="18" charset="0"/>
            </a:endParaRPr>
          </a:p>
          <a:p>
            <a:pPr indent="457200" algn="ctr"/>
            <a:r>
              <a:rPr lang="en-US" sz="2000" b="1" dirty="0">
                <a:latin typeface="Times New Roman" panose="02020603050405020304" pitchFamily="18" charset="0"/>
                <a:ea typeface="Times New Roman"/>
                <a:cs typeface="Times New Roman" panose="02020603050405020304" pitchFamily="18" charset="0"/>
              </a:rPr>
              <a:t>CaSO</a:t>
            </a:r>
            <a:r>
              <a:rPr lang="en-US" sz="2000" b="1" baseline="-25000" dirty="0">
                <a:latin typeface="Times New Roman" panose="02020603050405020304" pitchFamily="18" charset="0"/>
                <a:ea typeface="Times New Roman"/>
                <a:cs typeface="Times New Roman" panose="02020603050405020304" pitchFamily="18" charset="0"/>
              </a:rPr>
              <a:t>4</a:t>
            </a:r>
            <a:r>
              <a:rPr lang="en-US" sz="2000" b="1" dirty="0">
                <a:latin typeface="Times New Roman" panose="02020603050405020304" pitchFamily="18" charset="0"/>
                <a:ea typeface="Times New Roman"/>
                <a:cs typeface="Times New Roman" panose="02020603050405020304" pitchFamily="18" charset="0"/>
              </a:rPr>
              <a:t> + 2NaF = CaF</a:t>
            </a:r>
            <a:r>
              <a:rPr lang="en-US" sz="2000" b="1" baseline="-25000" dirty="0">
                <a:latin typeface="Times New Roman" panose="02020603050405020304" pitchFamily="18" charset="0"/>
                <a:ea typeface="Times New Roman"/>
                <a:cs typeface="Times New Roman" panose="02020603050405020304" pitchFamily="18" charset="0"/>
              </a:rPr>
              <a:t>2</a:t>
            </a:r>
            <a:r>
              <a:rPr lang="en-US" sz="2000" b="1" dirty="0">
                <a:latin typeface="Times New Roman" panose="02020603050405020304" pitchFamily="18" charset="0"/>
                <a:ea typeface="Times New Roman"/>
                <a:cs typeface="Times New Roman" panose="02020603050405020304" pitchFamily="18" charset="0"/>
              </a:rPr>
              <a:t> + Na</a:t>
            </a:r>
            <a:r>
              <a:rPr lang="en-US" sz="2000" b="1" baseline="-25000" dirty="0">
                <a:latin typeface="Times New Roman" panose="02020603050405020304" pitchFamily="18" charset="0"/>
                <a:ea typeface="Times New Roman"/>
                <a:cs typeface="Times New Roman" panose="02020603050405020304" pitchFamily="18" charset="0"/>
              </a:rPr>
              <a:t>2</a:t>
            </a:r>
            <a:r>
              <a:rPr lang="en-US" sz="2000" b="1" dirty="0">
                <a:latin typeface="Times New Roman" panose="02020603050405020304" pitchFamily="18" charset="0"/>
                <a:ea typeface="Times New Roman"/>
                <a:cs typeface="Times New Roman" panose="02020603050405020304" pitchFamily="18" charset="0"/>
              </a:rPr>
              <a:t>SO</a:t>
            </a:r>
            <a:r>
              <a:rPr lang="en-US" sz="2000" b="1" baseline="-25000" dirty="0">
                <a:latin typeface="Times New Roman" panose="02020603050405020304" pitchFamily="18" charset="0"/>
                <a:ea typeface="Times New Roman"/>
                <a:cs typeface="Times New Roman" panose="02020603050405020304" pitchFamily="18" charset="0"/>
              </a:rPr>
              <a:t>4</a:t>
            </a:r>
            <a:r>
              <a:rPr lang="en-US" sz="2000" b="1" dirty="0">
                <a:latin typeface="Times New Roman" panose="02020603050405020304" pitchFamily="18" charset="0"/>
                <a:ea typeface="Times New Roman"/>
                <a:cs typeface="Times New Roman" panose="02020603050405020304" pitchFamily="18" charset="0"/>
              </a:rPr>
              <a:t> </a:t>
            </a:r>
            <a:endParaRPr lang="kk-KZ" sz="2000" b="1" dirty="0">
              <a:latin typeface="Times New Roman" panose="02020603050405020304" pitchFamily="18" charset="0"/>
              <a:ea typeface="Times New Roman"/>
              <a:cs typeface="Times New Roman" panose="02020603050405020304" pitchFamily="18" charset="0"/>
            </a:endParaRPr>
          </a:p>
          <a:p>
            <a:pPr indent="457200" algn="just"/>
            <a:endParaRPr lang="kk-KZ" sz="2000" dirty="0">
              <a:latin typeface="Times New Roman" panose="02020603050405020304" pitchFamily="18" charset="0"/>
              <a:cs typeface="Times New Roman" panose="02020603050405020304" pitchFamily="18" charset="0"/>
            </a:endParaRPr>
          </a:p>
          <a:p>
            <a:pPr indent="457200" algn="just"/>
            <a:r>
              <a:rPr lang="ru-RU" sz="2000" dirty="0" err="1">
                <a:latin typeface="Times New Roman" panose="02020603050405020304" pitchFamily="18" charset="0"/>
                <a:cs typeface="Times New Roman" panose="02020603050405020304" pitchFamily="18" charset="0"/>
              </a:rPr>
              <a:t>Ерітіндідегі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фтордың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қалдық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мөлшері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шамамен</a:t>
            </a:r>
            <a:r>
              <a:rPr lang="en-US" sz="2000" dirty="0">
                <a:latin typeface="Times New Roman" panose="02020603050405020304" pitchFamily="18" charset="0"/>
                <a:cs typeface="Times New Roman" panose="02020603050405020304" pitchFamily="18" charset="0"/>
              </a:rPr>
              <a:t> 20 </a:t>
            </a:r>
            <a:r>
              <a:rPr lang="ru-RU" sz="2000" dirty="0">
                <a:latin typeface="Times New Roman" panose="02020603050405020304" pitchFamily="18" charset="0"/>
                <a:cs typeface="Times New Roman" panose="02020603050405020304" pitchFamily="18" charset="0"/>
              </a:rPr>
              <a:t>мг</a:t>
            </a:r>
            <a:r>
              <a:rPr lang="en-US" sz="2000" dirty="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л </a:t>
            </a:r>
            <a:r>
              <a:rPr lang="ru-RU" sz="2000" dirty="0" err="1">
                <a:latin typeface="Times New Roman" panose="02020603050405020304" pitchFamily="18" charset="0"/>
                <a:cs typeface="Times New Roman" panose="02020603050405020304" pitchFamily="18" charset="0"/>
              </a:rPr>
              <a:t>құрайды</a:t>
            </a:r>
            <a:r>
              <a:rPr lang="kk-KZ" sz="2000" dirty="0">
                <a:latin typeface="Times New Roman" panose="02020603050405020304" pitchFamily="18" charset="0"/>
                <a:cs typeface="Times New Roman" panose="02020603050405020304" pitchFamily="18" charset="0"/>
              </a:rPr>
              <a:t>. Алайда ерітіндіде Mn</a:t>
            </a:r>
            <a:r>
              <a:rPr lang="kk-KZ" sz="2000" baseline="30000" dirty="0">
                <a:latin typeface="Times New Roman" panose="02020603050405020304" pitchFamily="18" charset="0"/>
                <a:cs typeface="Times New Roman" panose="02020603050405020304" pitchFamily="18" charset="0"/>
              </a:rPr>
              <a:t>2+</a:t>
            </a:r>
            <a:r>
              <a:rPr lang="kk-KZ" sz="2000" dirty="0">
                <a:latin typeface="Times New Roman" panose="02020603050405020304" pitchFamily="18" charset="0"/>
                <a:cs typeface="Times New Roman" panose="02020603050405020304" pitchFamily="18" charset="0"/>
              </a:rPr>
              <a:t> иондарының болуы СaF</a:t>
            </a:r>
            <a:r>
              <a:rPr lang="kk-KZ" sz="2000" baseline="-25000" dirty="0">
                <a:latin typeface="Times New Roman" panose="02020603050405020304" pitchFamily="18" charset="0"/>
                <a:cs typeface="Times New Roman" panose="02020603050405020304" pitchFamily="18" charset="0"/>
              </a:rPr>
              <a:t>2</a:t>
            </a:r>
            <a:r>
              <a:rPr lang="kk-KZ" sz="2000" dirty="0">
                <a:latin typeface="Times New Roman" panose="02020603050405020304" pitchFamily="18" charset="0"/>
                <a:cs typeface="Times New Roman" panose="02020603050405020304" pitchFamily="18" charset="0"/>
              </a:rPr>
              <a:t> ерігіштігін арттырады, бұл тазарту тиімділігін төмендетеді. </a:t>
            </a:r>
            <a:endParaRPr lang="ru-RU" sz="2000" dirty="0">
              <a:latin typeface="Times New Roman" panose="02020603050405020304" pitchFamily="18" charset="0"/>
              <a:cs typeface="Times New Roman" panose="02020603050405020304" pitchFamily="18" charset="0"/>
            </a:endParaRPr>
          </a:p>
          <a:p>
            <a:pPr indent="457200" algn="just"/>
            <a:r>
              <a:rPr lang="en-US" sz="2000" b="1" dirty="0" smtClean="0">
                <a:latin typeface="Times New Roman"/>
                <a:ea typeface="Times New Roman"/>
              </a:rPr>
              <a:t> </a:t>
            </a:r>
            <a:endParaRPr lang="kk-KZ" sz="2000" b="1" dirty="0" smtClean="0">
              <a:latin typeface="Times New Roman"/>
              <a:ea typeface="Times New Roman"/>
            </a:endParaRPr>
          </a:p>
          <a:p>
            <a:pPr indent="457200" algn="just"/>
            <a:endParaRPr lang="ru-RU" sz="2000" b="1" dirty="0">
              <a:latin typeface="Times New Roman" panose="02020603050405020304" pitchFamily="18" charset="0"/>
              <a:cs typeface="Times New Roman" panose="02020603050405020304" pitchFamily="18" charset="0"/>
            </a:endParaRPr>
          </a:p>
          <a:p>
            <a:pPr indent="457200" algn="just"/>
            <a:endParaRPr lang="ru-RU" sz="2000" b="1" dirty="0"/>
          </a:p>
        </p:txBody>
      </p:sp>
    </p:spTree>
    <p:extLst>
      <p:ext uri="{BB962C8B-B14F-4D97-AF65-F5344CB8AC3E}">
        <p14:creationId xmlns:p14="http://schemas.microsoft.com/office/powerpoint/2010/main" val="398726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548680"/>
            <a:ext cx="8208912" cy="4608512"/>
          </a:xfrm>
        </p:spPr>
        <p:txBody>
          <a:bodyPr>
            <a:normAutofit fontScale="92500"/>
          </a:bodyPr>
          <a:lstStyle/>
          <a:p>
            <a:pPr indent="457200" algn="just">
              <a:spcBef>
                <a:spcPts val="0"/>
              </a:spcBef>
              <a:spcAft>
                <a:spcPts val="0"/>
              </a:spcAft>
            </a:pPr>
            <a:r>
              <a:rPr lang="kk-KZ" b="0" i="1" dirty="0" smtClean="0">
                <a:latin typeface="Times New Roman" panose="02020603050405020304" pitchFamily="18" charset="0"/>
                <a:cs typeface="Times New Roman" panose="02020603050405020304" pitchFamily="18" charset="0"/>
              </a:rPr>
              <a:t>Төртінші </a:t>
            </a:r>
            <a:r>
              <a:rPr lang="kk-KZ" b="0" i="1" dirty="0">
                <a:latin typeface="Times New Roman" panose="02020603050405020304" pitchFamily="18" charset="0"/>
                <a:cs typeface="Times New Roman" panose="02020603050405020304" pitchFamily="18" charset="0"/>
              </a:rPr>
              <a:t>топқа</a:t>
            </a:r>
            <a:r>
              <a:rPr lang="kk-KZ" b="0" dirty="0">
                <a:latin typeface="Times New Roman" panose="02020603050405020304" pitchFamily="18" charset="0"/>
                <a:cs typeface="Times New Roman" panose="02020603050405020304" pitchFamily="18" charset="0"/>
              </a:rPr>
              <a:t> сипатталған тазарту әдістерімен ерітіндіден алынбайтын және ерітіндіде жиналатын қоспалар (K, Na, Mg, Mn) кіреді. Олардың жалпы концентрациясы шамамен 15-30 г/л құрайды. Осы қоспалардың жинақталуы ерітіндінің тығыздығы мен тұтқырлығы әсерін тигізіп, оның электр өткізгіштігін арттырады. Бұл қасиеттер тұндыру, сүзу және электролиз процестеріне теріс әсер етеді. Осы қоспалардан тазарту әдісі әлі табылған жоқ. Сондықтан, осы қоспалардың концентрациясын рұқсат етілген шектерде ұстап тұру үшін технологиялық циклден ерітіндінің белгілі бір бөлігін алып тастау керек. Ерітіндінің алынған бөлігінен флотация процесінде байыту фабрикаларында қолданылатын төмен сұрыпты мырыш купоросы алынады</a:t>
            </a:r>
            <a:r>
              <a:rPr lang="kk-KZ" b="0" dirty="0" smtClean="0">
                <a:latin typeface="Times New Roman" panose="02020603050405020304" pitchFamily="18" charset="0"/>
                <a:cs typeface="Times New Roman" panose="02020603050405020304" pitchFamily="18" charset="0"/>
              </a:rPr>
              <a:t>.</a:t>
            </a:r>
          </a:p>
          <a:p>
            <a:pPr indent="457200" algn="just">
              <a:spcBef>
                <a:spcPts val="0"/>
              </a:spcBef>
              <a:spcAft>
                <a:spcPts val="0"/>
              </a:spcAft>
            </a:pPr>
            <a:endParaRPr lang="ru-RU" b="0" dirty="0">
              <a:latin typeface="Times New Roman" panose="02020603050405020304" pitchFamily="18" charset="0"/>
              <a:cs typeface="Times New Roman" panose="02020603050405020304" pitchFamily="18" charset="0"/>
            </a:endParaRPr>
          </a:p>
          <a:p>
            <a:pPr algn="just"/>
            <a:r>
              <a:rPr lang="kk-KZ" dirty="0">
                <a:latin typeface="Times New Roman" panose="02020603050405020304" pitchFamily="18" charset="0"/>
                <a:cs typeface="Times New Roman" panose="02020603050405020304" pitchFamily="18" charset="0"/>
              </a:rPr>
              <a:t>Қоспалардан тазартылған сульфатты мырыш ерітіндісінде 120-160 г/л мырыш болады және құрамында қоспалар болады,мг/л: Cu-0,2; Fe - 40; Co-3; Ni-2; As - 0,1; Sb-0,1; Ge-0,1; Cl-150. </a:t>
            </a:r>
            <a:endParaRPr lang="ru-RU" dirty="0">
              <a:latin typeface="Times New Roman" panose="02020603050405020304" pitchFamily="18" charset="0"/>
              <a:cs typeface="Times New Roman" panose="02020603050405020304" pitchFamily="18" charset="0"/>
            </a:endParaRPr>
          </a:p>
          <a:p>
            <a:pPr algn="just"/>
            <a:endParaRPr lang="ru-RU"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9196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718"/>
            <a:ext cx="5626968" cy="828010"/>
          </a:xfrm>
        </p:spPr>
        <p:txBody>
          <a:bodyPr/>
          <a:lstStyle/>
          <a:p>
            <a:r>
              <a:rPr lang="kk-KZ" b="1" dirty="0" smtClean="0">
                <a:latin typeface="Times New Roman" panose="02020603050405020304" pitchFamily="18" charset="0"/>
                <a:cs typeface="Times New Roman" panose="02020603050405020304" pitchFamily="18" charset="0"/>
              </a:rPr>
              <a:t>Бақылау сұрақтары</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980728"/>
            <a:ext cx="8640960" cy="5733256"/>
          </a:xfrm>
        </p:spPr>
        <p:txBody>
          <a:bodyPr>
            <a:normAutofit fontScale="92500" lnSpcReduction="10000"/>
          </a:bodyPr>
          <a:lstStyle/>
          <a:p>
            <a:pPr indent="457200" algn="just">
              <a:lnSpc>
                <a:spcPct val="110000"/>
              </a:lnSpc>
              <a:spcBef>
                <a:spcPts val="0"/>
              </a:spcBef>
              <a:spcAft>
                <a:spcPts val="0"/>
              </a:spcAft>
            </a:pPr>
            <a:r>
              <a:rPr lang="kk-KZ" dirty="0" smtClean="0">
                <a:latin typeface="Times New Roman" panose="02020603050405020304" pitchFamily="18" charset="0"/>
                <a:cs typeface="Times New Roman" panose="02020603050405020304" pitchFamily="18" charset="0"/>
              </a:rPr>
              <a:t>1. Сульфаттық </a:t>
            </a:r>
            <a:r>
              <a:rPr lang="kk-KZ" dirty="0">
                <a:latin typeface="Times New Roman" panose="02020603050405020304" pitchFamily="18" charset="0"/>
                <a:cs typeface="Times New Roman" panose="02020603050405020304" pitchFamily="18" charset="0"/>
              </a:rPr>
              <a:t>мырыш ерітінділерін </a:t>
            </a:r>
            <a:r>
              <a:rPr lang="kk-KZ" dirty="0" smtClean="0">
                <a:latin typeface="Times New Roman" panose="02020603050405020304" pitchFamily="18" charset="0"/>
                <a:cs typeface="Times New Roman" panose="02020603050405020304" pitchFamily="18" charset="0"/>
              </a:rPr>
              <a:t>тазартудың неше әдісі бар</a:t>
            </a:r>
            <a:r>
              <a:rPr lang="ru-RU" dirty="0" smtClean="0">
                <a:latin typeface="Times New Roman" panose="02020603050405020304" pitchFamily="18" charset="0"/>
                <a:cs typeface="Times New Roman" panose="02020603050405020304" pitchFamily="18" charset="0"/>
              </a:rPr>
              <a:t>?</a:t>
            </a:r>
          </a:p>
          <a:p>
            <a:pPr marL="457200" indent="-457200" algn="just">
              <a:spcBef>
                <a:spcPts val="0"/>
              </a:spcBef>
              <a:spcAft>
                <a:spcPts val="0"/>
              </a:spcAft>
              <a:buAutoNum type="arabicPeriod"/>
            </a:pPr>
            <a:endParaRPr lang="ru-RU" dirty="0" smtClean="0">
              <a:latin typeface="Times New Roman" panose="02020603050405020304" pitchFamily="18" charset="0"/>
              <a:cs typeface="Times New Roman" panose="02020603050405020304" pitchFamily="18" charset="0"/>
            </a:endParaRPr>
          </a:p>
          <a:p>
            <a:pPr indent="457200" algn="just">
              <a:spcBef>
                <a:spcPts val="0"/>
              </a:spcBef>
              <a:spcAft>
                <a:spcPts val="0"/>
              </a:spcAft>
            </a:pPr>
            <a:r>
              <a:rPr lang="kk-KZ" dirty="0" smtClean="0">
                <a:latin typeface="Times New Roman" panose="02020603050405020304" pitchFamily="18" charset="0"/>
                <a:cs typeface="Times New Roman" panose="02020603050405020304" pitchFamily="18" charset="0"/>
              </a:rPr>
              <a:t>2. Бейтараптық </a:t>
            </a:r>
            <a:r>
              <a:rPr lang="kk-KZ" dirty="0">
                <a:latin typeface="Times New Roman" panose="02020603050405020304" pitchFamily="18" charset="0"/>
                <a:cs typeface="Times New Roman" panose="02020603050405020304" pitchFamily="18" charset="0"/>
              </a:rPr>
              <a:t>ерітінділеу кезінде қойыртпақтың  рН  мәні </a:t>
            </a:r>
            <a:r>
              <a:rPr lang="kk-KZ" dirty="0" smtClean="0">
                <a:latin typeface="Times New Roman" panose="02020603050405020304" pitchFamily="18" charset="0"/>
                <a:cs typeface="Times New Roman" panose="02020603050405020304" pitchFamily="18" charset="0"/>
              </a:rPr>
              <a:t>кандай болады?</a:t>
            </a:r>
          </a:p>
          <a:p>
            <a:pPr indent="457200" algn="just">
              <a:spcBef>
                <a:spcPts val="0"/>
              </a:spcBef>
              <a:spcAft>
                <a:spcPts val="0"/>
              </a:spcAft>
            </a:pPr>
            <a:r>
              <a:rPr lang="ru-RU" b="0" dirty="0" smtClean="0">
                <a:latin typeface="Times New Roman" panose="02020603050405020304" pitchFamily="18" charset="0"/>
                <a:cs typeface="Times New Roman" panose="02020603050405020304" pitchFamily="18" charset="0"/>
              </a:rPr>
              <a:t>А. 5,2-5,4</a:t>
            </a:r>
          </a:p>
          <a:p>
            <a:pPr indent="457200" algn="just">
              <a:spcBef>
                <a:spcPts val="0"/>
              </a:spcBef>
              <a:spcAft>
                <a:spcPts val="0"/>
              </a:spcAft>
            </a:pPr>
            <a:r>
              <a:rPr lang="ru-RU" b="0" dirty="0" smtClean="0">
                <a:latin typeface="Times New Roman" panose="02020603050405020304" pitchFamily="18" charset="0"/>
                <a:cs typeface="Times New Roman" panose="02020603050405020304" pitchFamily="18" charset="0"/>
              </a:rPr>
              <a:t>В. 5,5-5,9</a:t>
            </a:r>
          </a:p>
          <a:p>
            <a:pPr indent="457200" algn="just">
              <a:spcBef>
                <a:spcPts val="0"/>
              </a:spcBef>
              <a:spcAft>
                <a:spcPts val="0"/>
              </a:spcAft>
            </a:pPr>
            <a:r>
              <a:rPr lang="ru-RU" b="0" dirty="0" smtClean="0">
                <a:latin typeface="Times New Roman" panose="02020603050405020304" pitchFamily="18" charset="0"/>
                <a:cs typeface="Times New Roman" panose="02020603050405020304" pitchFamily="18" charset="0"/>
              </a:rPr>
              <a:t>С. 4,5-5</a:t>
            </a:r>
          </a:p>
          <a:p>
            <a:pPr indent="457200" algn="just">
              <a:spcBef>
                <a:spcPts val="0"/>
              </a:spcBef>
              <a:spcAft>
                <a:spcPts val="0"/>
              </a:spcAft>
            </a:pPr>
            <a:endParaRPr lang="ru-RU" b="0" dirty="0" smtClean="0">
              <a:latin typeface="Times New Roman" panose="02020603050405020304" pitchFamily="18" charset="0"/>
              <a:cs typeface="Times New Roman" panose="02020603050405020304" pitchFamily="18" charset="0"/>
            </a:endParaRPr>
          </a:p>
          <a:p>
            <a:pPr indent="457200" algn="just">
              <a:spcBef>
                <a:spcPts val="0"/>
              </a:spcBef>
              <a:spcAft>
                <a:spcPts val="0"/>
              </a:spcAft>
            </a:pPr>
            <a:r>
              <a:rPr lang="ru-RU" dirty="0" smtClean="0">
                <a:latin typeface="Times New Roman" panose="02020603050405020304" pitchFamily="18" charset="0"/>
                <a:cs typeface="Times New Roman" panose="02020603050405020304" pitchFamily="18" charset="0"/>
              </a:rPr>
              <a:t>3. </a:t>
            </a:r>
            <a:r>
              <a:rPr lang="kk-KZ" dirty="0" smtClean="0">
                <a:latin typeface="Times New Roman" panose="02020603050405020304" pitchFamily="18" charset="0"/>
                <a:cs typeface="Times New Roman" panose="02020603050405020304" pitchFamily="18" charset="0"/>
              </a:rPr>
              <a:t>Ерітіндіні </a:t>
            </a:r>
            <a:r>
              <a:rPr lang="kk-KZ" dirty="0">
                <a:latin typeface="Times New Roman" panose="02020603050405020304" pitchFamily="18" charset="0"/>
                <a:cs typeface="Times New Roman" panose="02020603050405020304" pitchFamily="18" charset="0"/>
              </a:rPr>
              <a:t>басқа қоспалармен ластамау үшін, цементатор ретінде </a:t>
            </a:r>
            <a:r>
              <a:rPr lang="kk-KZ" dirty="0" smtClean="0">
                <a:latin typeface="Times New Roman" panose="02020603050405020304" pitchFamily="18" charset="0"/>
                <a:cs typeface="Times New Roman" panose="02020603050405020304" pitchFamily="18" charset="0"/>
              </a:rPr>
              <a:t> нені қолданады?</a:t>
            </a:r>
          </a:p>
          <a:p>
            <a:pPr indent="457200" algn="just">
              <a:spcBef>
                <a:spcPts val="0"/>
              </a:spcBef>
              <a:spcAft>
                <a:spcPts val="0"/>
              </a:spcAft>
            </a:pPr>
            <a:r>
              <a:rPr lang="kk-KZ" b="0" dirty="0" smtClean="0">
                <a:latin typeface="Times New Roman" panose="02020603050405020304" pitchFamily="18" charset="0"/>
                <a:cs typeface="Times New Roman" panose="02020603050405020304" pitchFamily="18" charset="0"/>
              </a:rPr>
              <a:t>А. Мыс</a:t>
            </a:r>
          </a:p>
          <a:p>
            <a:pPr indent="457200" algn="just">
              <a:spcBef>
                <a:spcPts val="0"/>
              </a:spcBef>
              <a:spcAft>
                <a:spcPts val="0"/>
              </a:spcAft>
            </a:pPr>
            <a:r>
              <a:rPr lang="kk-KZ" b="0" dirty="0" smtClean="0">
                <a:latin typeface="Times New Roman" panose="02020603050405020304" pitchFamily="18" charset="0"/>
                <a:cs typeface="Times New Roman" panose="02020603050405020304" pitchFamily="18" charset="0"/>
              </a:rPr>
              <a:t>В. Мырыш </a:t>
            </a:r>
          </a:p>
          <a:p>
            <a:pPr indent="457200" algn="just">
              <a:spcBef>
                <a:spcPts val="0"/>
              </a:spcBef>
              <a:spcAft>
                <a:spcPts val="0"/>
              </a:spcAft>
            </a:pPr>
            <a:r>
              <a:rPr lang="kk-KZ" b="0" dirty="0" smtClean="0">
                <a:latin typeface="Times New Roman" panose="02020603050405020304" pitchFamily="18" charset="0"/>
                <a:cs typeface="Times New Roman" panose="02020603050405020304" pitchFamily="18" charset="0"/>
              </a:rPr>
              <a:t>С. Кадмий </a:t>
            </a:r>
          </a:p>
          <a:p>
            <a:pPr indent="457200" algn="just">
              <a:spcBef>
                <a:spcPts val="0"/>
              </a:spcBef>
              <a:spcAft>
                <a:spcPts val="0"/>
              </a:spcAft>
            </a:pPr>
            <a:endParaRPr lang="kk-KZ" b="0" dirty="0" smtClean="0">
              <a:latin typeface="Times New Roman" panose="02020603050405020304" pitchFamily="18" charset="0"/>
              <a:cs typeface="Times New Roman" panose="02020603050405020304" pitchFamily="18" charset="0"/>
            </a:endParaRPr>
          </a:p>
          <a:p>
            <a:pPr indent="457200" algn="just">
              <a:spcBef>
                <a:spcPts val="0"/>
              </a:spcBef>
              <a:spcAft>
                <a:spcPts val="0"/>
              </a:spcAft>
            </a:pPr>
            <a:r>
              <a:rPr lang="kk-KZ" dirty="0" smtClean="0">
                <a:latin typeface="Times New Roman" panose="02020603050405020304" pitchFamily="18" charset="0"/>
                <a:cs typeface="Times New Roman" panose="02020603050405020304" pitchFamily="18" charset="0"/>
              </a:rPr>
              <a:t>4. </a:t>
            </a:r>
            <a:r>
              <a:rPr lang="ru-RU" dirty="0">
                <a:latin typeface="Times New Roman" panose="02020603050405020304" pitchFamily="18" charset="0"/>
                <a:cs typeface="Times New Roman" panose="02020603050405020304" pitchFamily="18" charset="0"/>
              </a:rPr>
              <a:t>Цемент</a:t>
            </a:r>
            <a:r>
              <a:rPr lang="kk-KZ" dirty="0">
                <a:latin typeface="Times New Roman" panose="02020603050405020304" pitchFamily="18" charset="0"/>
                <a:cs typeface="Times New Roman" panose="02020603050405020304" pitchFamily="18" charset="0"/>
              </a:rPr>
              <a:t>ациялық </a:t>
            </a:r>
            <a:r>
              <a:rPr lang="ru-RU" dirty="0" err="1" smtClean="0">
                <a:latin typeface="Times New Roman" panose="02020603050405020304" pitchFamily="18" charset="0"/>
                <a:cs typeface="Times New Roman" panose="02020603050405020304" pitchFamily="18" charset="0"/>
              </a:rPr>
              <a:t>тазартудың</a:t>
            </a:r>
            <a:r>
              <a:rPr lang="ru-RU"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қандай түрлері жүргізіледі?</a:t>
            </a:r>
          </a:p>
          <a:p>
            <a:pPr indent="457200" algn="just">
              <a:spcBef>
                <a:spcPts val="0"/>
              </a:spcBef>
              <a:spcAft>
                <a:spcPts val="0"/>
              </a:spcAft>
            </a:pPr>
            <a:endParaRPr lang="kk-KZ" dirty="0" smtClean="0">
              <a:latin typeface="Times New Roman" panose="02020603050405020304" pitchFamily="18" charset="0"/>
              <a:cs typeface="Times New Roman" panose="02020603050405020304" pitchFamily="18" charset="0"/>
            </a:endParaRPr>
          </a:p>
          <a:p>
            <a:pPr indent="457200" algn="just">
              <a:spcBef>
                <a:spcPts val="0"/>
              </a:spcBef>
              <a:spcAft>
                <a:spcPts val="0"/>
              </a:spcAft>
            </a:pPr>
            <a:r>
              <a:rPr lang="kk-KZ" dirty="0" smtClean="0">
                <a:latin typeface="Times New Roman" panose="02020603050405020304" pitchFamily="18" charset="0"/>
                <a:cs typeface="Times New Roman" panose="02020603050405020304" pitchFamily="18" charset="0"/>
              </a:rPr>
              <a:t>5. </a:t>
            </a:r>
            <a:r>
              <a:rPr lang="kk-KZ" dirty="0">
                <a:latin typeface="Times New Roman" panose="02020603050405020304" pitchFamily="18" charset="0"/>
                <a:cs typeface="Times New Roman" panose="02020603050405020304" pitchFamily="18" charset="0"/>
              </a:rPr>
              <a:t>Үш сатылы тазартудан кейінгі ерітіндінің </a:t>
            </a:r>
            <a:r>
              <a:rPr lang="kk-KZ" dirty="0" smtClean="0">
                <a:latin typeface="Times New Roman" panose="02020603050405020304" pitchFamily="18" charset="0"/>
                <a:cs typeface="Times New Roman" panose="02020603050405020304" pitchFamily="18" charset="0"/>
              </a:rPr>
              <a:t>құрамы? </a:t>
            </a:r>
          </a:p>
          <a:p>
            <a:pPr indent="457200" algn="just">
              <a:spcBef>
                <a:spcPts val="0"/>
              </a:spcBef>
              <a:spcAft>
                <a:spcPts val="0"/>
              </a:spcAft>
            </a:pPr>
            <a:r>
              <a:rPr lang="kk-KZ" b="0" dirty="0" smtClean="0">
                <a:latin typeface="Times New Roman" panose="02020603050405020304" pitchFamily="18" charset="0"/>
                <a:cs typeface="Times New Roman" panose="02020603050405020304" pitchFamily="18" charset="0"/>
              </a:rPr>
              <a:t>А. мг/л</a:t>
            </a:r>
            <a:r>
              <a:rPr lang="kk-KZ" b="0" dirty="0">
                <a:latin typeface="Times New Roman" panose="02020603050405020304" pitchFamily="18" charset="0"/>
                <a:cs typeface="Times New Roman" panose="02020603050405020304" pitchFamily="18" charset="0"/>
              </a:rPr>
              <a:t>: Cu-0,1; Cd-1,0; Co-0,5; Ni-0,5</a:t>
            </a:r>
            <a:r>
              <a:rPr lang="kk-KZ" b="0" dirty="0" smtClean="0">
                <a:latin typeface="Times New Roman" panose="02020603050405020304" pitchFamily="18" charset="0"/>
                <a:cs typeface="Times New Roman" panose="02020603050405020304" pitchFamily="18" charset="0"/>
              </a:rPr>
              <a:t>.</a:t>
            </a:r>
          </a:p>
          <a:p>
            <a:pPr indent="457200" algn="just">
              <a:spcBef>
                <a:spcPts val="0"/>
              </a:spcBef>
              <a:spcAft>
                <a:spcPts val="0"/>
              </a:spcAft>
            </a:pPr>
            <a:r>
              <a:rPr lang="kk-KZ" b="0" dirty="0" smtClean="0">
                <a:latin typeface="Times New Roman" panose="02020603050405020304" pitchFamily="18" charset="0"/>
                <a:cs typeface="Times New Roman" panose="02020603050405020304" pitchFamily="18" charset="0"/>
              </a:rPr>
              <a:t>В. </a:t>
            </a:r>
            <a:r>
              <a:rPr lang="kk-KZ" b="0" dirty="0">
                <a:latin typeface="Times New Roman" panose="02020603050405020304" pitchFamily="18" charset="0"/>
                <a:cs typeface="Times New Roman" panose="02020603050405020304" pitchFamily="18" charset="0"/>
              </a:rPr>
              <a:t>мг/л: </a:t>
            </a:r>
            <a:r>
              <a:rPr lang="kk-KZ" b="0" dirty="0" smtClean="0">
                <a:latin typeface="Times New Roman" panose="02020603050405020304" pitchFamily="18" charset="0"/>
                <a:cs typeface="Times New Roman" panose="02020603050405020304" pitchFamily="18" charset="0"/>
              </a:rPr>
              <a:t>Cu-0,5; Cd-2,0</a:t>
            </a:r>
            <a:r>
              <a:rPr lang="kk-KZ" b="0" dirty="0">
                <a:latin typeface="Times New Roman" panose="02020603050405020304" pitchFamily="18" charset="0"/>
                <a:cs typeface="Times New Roman" panose="02020603050405020304" pitchFamily="18" charset="0"/>
              </a:rPr>
              <a:t>; </a:t>
            </a:r>
            <a:r>
              <a:rPr lang="kk-KZ" b="0" dirty="0" smtClean="0">
                <a:latin typeface="Times New Roman" panose="02020603050405020304" pitchFamily="18" charset="0"/>
                <a:cs typeface="Times New Roman" panose="02020603050405020304" pitchFamily="18" charset="0"/>
              </a:rPr>
              <a:t>Co-0,7; Ni-0,9.</a:t>
            </a:r>
            <a:endParaRPr lang="ru-RU" b="0" dirty="0">
              <a:latin typeface="Times New Roman" panose="02020603050405020304" pitchFamily="18" charset="0"/>
              <a:cs typeface="Times New Roman" panose="02020603050405020304" pitchFamily="18" charset="0"/>
            </a:endParaRPr>
          </a:p>
          <a:p>
            <a:pPr indent="457200" algn="just">
              <a:spcBef>
                <a:spcPts val="0"/>
              </a:spcBef>
              <a:spcAft>
                <a:spcPts val="0"/>
              </a:spcAft>
            </a:pPr>
            <a:r>
              <a:rPr lang="kk-KZ" b="0" dirty="0" smtClean="0">
                <a:latin typeface="Times New Roman" panose="02020603050405020304" pitchFamily="18" charset="0"/>
                <a:cs typeface="Times New Roman" panose="02020603050405020304" pitchFamily="18" charset="0"/>
              </a:rPr>
              <a:t>С. </a:t>
            </a:r>
            <a:r>
              <a:rPr lang="kk-KZ" b="0" dirty="0">
                <a:latin typeface="Times New Roman" panose="02020603050405020304" pitchFamily="18" charset="0"/>
                <a:cs typeface="Times New Roman" panose="02020603050405020304" pitchFamily="18" charset="0"/>
              </a:rPr>
              <a:t>мг/л: </a:t>
            </a:r>
            <a:r>
              <a:rPr lang="kk-KZ" b="0" dirty="0" smtClean="0">
                <a:latin typeface="Times New Roman" panose="02020603050405020304" pitchFamily="18" charset="0"/>
                <a:cs typeface="Times New Roman" panose="02020603050405020304" pitchFamily="18" charset="0"/>
              </a:rPr>
              <a:t>Cu-1,0; Cd-0,5; </a:t>
            </a:r>
            <a:r>
              <a:rPr lang="kk-KZ" b="0" dirty="0">
                <a:latin typeface="Times New Roman" panose="02020603050405020304" pitchFamily="18" charset="0"/>
                <a:cs typeface="Times New Roman" panose="02020603050405020304" pitchFamily="18" charset="0"/>
              </a:rPr>
              <a:t>Co-0,5; </a:t>
            </a:r>
            <a:r>
              <a:rPr lang="kk-KZ" b="0" dirty="0" smtClean="0">
                <a:latin typeface="Times New Roman" panose="02020603050405020304" pitchFamily="18" charset="0"/>
                <a:cs typeface="Times New Roman" panose="02020603050405020304" pitchFamily="18" charset="0"/>
              </a:rPr>
              <a:t>Ni-0,6.</a:t>
            </a:r>
            <a:endParaRPr lang="ru-RU" b="0" dirty="0">
              <a:latin typeface="Times New Roman" panose="02020603050405020304" pitchFamily="18" charset="0"/>
              <a:cs typeface="Times New Roman" panose="02020603050405020304" pitchFamily="18" charset="0"/>
            </a:endParaRPr>
          </a:p>
          <a:p>
            <a:pPr indent="457200" algn="just">
              <a:spcBef>
                <a:spcPts val="0"/>
              </a:spcBef>
              <a:spcAft>
                <a:spcPts val="0"/>
              </a:spcAft>
            </a:pPr>
            <a:endParaRPr lang="ru-RU" dirty="0"/>
          </a:p>
          <a:p>
            <a:pPr indent="457200" algn="just">
              <a:spcBef>
                <a:spcPts val="0"/>
              </a:spcBef>
              <a:spcAft>
                <a:spcPts val="0"/>
              </a:spcAft>
            </a:pPr>
            <a:endParaRPr lang="ru-RU"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604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anose="02020603050405020304" pitchFamily="18" charset="0"/>
                <a:cs typeface="Times New Roman" panose="02020603050405020304" pitchFamily="18" charset="0"/>
              </a:rPr>
              <a:t>жауаптары</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457200" indent="-457200">
              <a:buAutoNum type="arabicPeriod"/>
            </a:pPr>
            <a:r>
              <a:rPr lang="kk-KZ" b="0" dirty="0" smtClean="0">
                <a:latin typeface="Times New Roman" panose="02020603050405020304" pitchFamily="18" charset="0"/>
                <a:cs typeface="Times New Roman" panose="02020603050405020304" pitchFamily="18" charset="0"/>
              </a:rPr>
              <a:t>4 әдісі бар</a:t>
            </a:r>
          </a:p>
          <a:p>
            <a:pPr marL="457200" indent="-457200">
              <a:buAutoNum type="arabicPeriod"/>
            </a:pPr>
            <a:r>
              <a:rPr lang="kk-KZ" b="0" dirty="0" smtClean="0">
                <a:latin typeface="Times New Roman" panose="02020603050405020304" pitchFamily="18" charset="0"/>
                <a:cs typeface="Times New Roman" panose="02020603050405020304" pitchFamily="18" charset="0"/>
              </a:rPr>
              <a:t>5,2-5,4</a:t>
            </a:r>
          </a:p>
          <a:p>
            <a:pPr marL="457200" indent="-457200">
              <a:buAutoNum type="arabicPeriod"/>
            </a:pPr>
            <a:r>
              <a:rPr lang="kk-KZ" b="0" dirty="0" smtClean="0">
                <a:latin typeface="Times New Roman" panose="02020603050405020304" pitchFamily="18" charset="0"/>
                <a:cs typeface="Times New Roman" panose="02020603050405020304" pitchFamily="18" charset="0"/>
              </a:rPr>
              <a:t>Мырыш</a:t>
            </a:r>
          </a:p>
          <a:p>
            <a:pPr marL="457200" indent="-457200">
              <a:buAutoNum type="arabicPeriod"/>
            </a:pPr>
            <a:r>
              <a:rPr lang="kk-KZ" b="0" dirty="0" smtClean="0">
                <a:latin typeface="Times New Roman" panose="02020603050405020304" pitchFamily="18" charset="0"/>
                <a:cs typeface="Times New Roman" panose="02020603050405020304" pitchFamily="18" charset="0"/>
              </a:rPr>
              <a:t>Периодты және үздіксіз</a:t>
            </a:r>
          </a:p>
          <a:p>
            <a:pPr marL="457200" indent="-457200">
              <a:buFont typeface="Arial" pitchFamily="34" charset="0"/>
              <a:buAutoNum type="arabicPeriod"/>
            </a:pPr>
            <a:r>
              <a:rPr lang="kk-KZ" b="0" dirty="0">
                <a:latin typeface="Times New Roman" panose="02020603050405020304" pitchFamily="18" charset="0"/>
                <a:cs typeface="Times New Roman" panose="02020603050405020304" pitchFamily="18" charset="0"/>
              </a:rPr>
              <a:t>мг/л: Cu-0,1; Cd-1,0; Co-0,5; Ni-0,5.</a:t>
            </a:r>
            <a:endParaRPr lang="ru-RU" b="0" dirty="0">
              <a:latin typeface="Times New Roman" panose="02020603050405020304" pitchFamily="18" charset="0"/>
              <a:cs typeface="Times New Roman" panose="02020603050405020304" pitchFamily="18" charset="0"/>
            </a:endParaRPr>
          </a:p>
          <a:p>
            <a:r>
              <a:rPr lang="kk-KZ" dirty="0" smtClean="0"/>
              <a:t> </a:t>
            </a:r>
          </a:p>
          <a:p>
            <a:pPr marL="457200" indent="-457200">
              <a:buAutoNum type="arabicPeriod"/>
            </a:pPr>
            <a:endParaRPr lang="ru-RU" dirty="0"/>
          </a:p>
        </p:txBody>
      </p:sp>
    </p:spTree>
    <p:extLst>
      <p:ext uri="{BB962C8B-B14F-4D97-AF65-F5344CB8AC3E}">
        <p14:creationId xmlns:p14="http://schemas.microsoft.com/office/powerpoint/2010/main" val="457962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2348880"/>
            <a:ext cx="8496944" cy="1800200"/>
          </a:xfrm>
        </p:spPr>
        <p:txBody>
          <a:bodyPr>
            <a:noAutofit/>
          </a:bodyPr>
          <a:lstStyle/>
          <a:p>
            <a:pPr algn="ctr"/>
            <a:r>
              <a:rPr lang="kk-KZ" sz="5400" b="1" dirty="0" smtClean="0">
                <a:latin typeface="Times New Roman" panose="02020603050405020304" pitchFamily="18" charset="0"/>
                <a:cs typeface="Times New Roman" panose="02020603050405020304" pitchFamily="18" charset="0"/>
              </a:rPr>
              <a:t>Назарларыңызға рахмет!</a:t>
            </a:r>
            <a:endParaRPr lang="ru-RU" sz="5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92928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лавная">
  <a:themeElements>
    <a:clrScheme name="Главная">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Главная">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авная">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360</TotalTime>
  <Words>1359</Words>
  <Application>Microsoft Office PowerPoint</Application>
  <PresentationFormat>Экран (4:3)</PresentationFormat>
  <Paragraphs>127</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Главная</vt:lpstr>
      <vt:lpstr> Д.Серікбаев атындағы Шығыс Қазақстан техникалық университеті Металлургия және пайдалы қазбаларды байыту мектебі </vt:lpstr>
      <vt:lpstr>Презентация PowerPoint</vt:lpstr>
      <vt:lpstr>Ерітінділерді қоспалардан тазарту әдістері. </vt:lpstr>
      <vt:lpstr>1. гидролиттік жолмен тазарту</vt:lpstr>
      <vt:lpstr>Презентация PowerPoint</vt:lpstr>
      <vt:lpstr>Презентация PowerPoint</vt:lpstr>
      <vt:lpstr>2. мырыш шаңымен цементациялау арқылы тазалау</vt:lpstr>
      <vt:lpstr>Презентация PowerPoint</vt:lpstr>
      <vt:lpstr>Презентация PowerPoint</vt:lpstr>
      <vt:lpstr>Презентация PowerPoint</vt:lpstr>
      <vt:lpstr>Презентация PowerPoint</vt:lpstr>
      <vt:lpstr>         Цементациялау процесі үшін периодты ерітінділеу кезінде қолданылатын агитаторларға ұқсас механикалық араластырғышы бар агитаторлар пайдаланылады. Қоюлау және сүзу процестері үшін қоюлатқыштар мен сүзгілер қолданылады, олар өртендіні ерітінділеу кезінде қолданылады.</vt:lpstr>
      <vt:lpstr>3. Мырыш ерітінділерін тазартудың химиялық әдістері</vt:lpstr>
      <vt:lpstr>Презентация PowerPoint</vt:lpstr>
      <vt:lpstr>Презентация PowerPoint</vt:lpstr>
      <vt:lpstr>Бақылау сұрақтары</vt:lpstr>
      <vt:lpstr>жауаптары</vt:lpstr>
      <vt:lpstr>Назарларыңызға рахмет!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Д.Серікбаев атындағы Шығыс Қазақстан техникалық университеті  </dc:title>
  <dc:creator>User</dc:creator>
  <cp:lastModifiedBy>User</cp:lastModifiedBy>
  <cp:revision>30</cp:revision>
  <dcterms:created xsi:type="dcterms:W3CDTF">2021-12-14T14:12:03Z</dcterms:created>
  <dcterms:modified xsi:type="dcterms:W3CDTF">2021-12-14T20:26:34Z</dcterms:modified>
</cp:coreProperties>
</file>